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56" r:id="rId2"/>
    <p:sldId id="311" r:id="rId3"/>
    <p:sldId id="312" r:id="rId4"/>
    <p:sldId id="302" r:id="rId5"/>
    <p:sldId id="258" r:id="rId6"/>
    <p:sldId id="313" r:id="rId7"/>
    <p:sldId id="317" r:id="rId8"/>
    <p:sldId id="320" r:id="rId9"/>
    <p:sldId id="314" r:id="rId10"/>
    <p:sldId id="315" r:id="rId11"/>
    <p:sldId id="316" r:id="rId12"/>
    <p:sldId id="318" r:id="rId13"/>
    <p:sldId id="319" r:id="rId14"/>
    <p:sldId id="273" r:id="rId15"/>
    <p:sldId id="323" r:id="rId16"/>
    <p:sldId id="325" r:id="rId17"/>
    <p:sldId id="326" r:id="rId18"/>
    <p:sldId id="321" r:id="rId19"/>
    <p:sldId id="328" r:id="rId20"/>
    <p:sldId id="327" r:id="rId21"/>
    <p:sldId id="275" r:id="rId22"/>
    <p:sldId id="298" r:id="rId23"/>
    <p:sldId id="329" r:id="rId24"/>
    <p:sldId id="330" r:id="rId25"/>
    <p:sldId id="303" r:id="rId26"/>
    <p:sldId id="306" r:id="rId27"/>
    <p:sldId id="304" r:id="rId28"/>
    <p:sldId id="307" r:id="rId29"/>
    <p:sldId id="305" r:id="rId30"/>
    <p:sldId id="308" r:id="rId31"/>
    <p:sldId id="331" r:id="rId32"/>
    <p:sldId id="332" r:id="rId33"/>
    <p:sldId id="337" r:id="rId34"/>
    <p:sldId id="338" r:id="rId35"/>
    <p:sldId id="322" r:id="rId36"/>
    <p:sldId id="334" r:id="rId37"/>
    <p:sldId id="293" r:id="rId38"/>
    <p:sldId id="335" r:id="rId39"/>
    <p:sldId id="294" r:id="rId40"/>
    <p:sldId id="333" r:id="rId41"/>
    <p:sldId id="336" r:id="rId42"/>
    <p:sldId id="270" r:id="rId43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21" autoAdjust="0"/>
    <p:restoredTop sz="98221" autoAdjust="0"/>
  </p:normalViewPr>
  <p:slideViewPr>
    <p:cSldViewPr>
      <p:cViewPr varScale="1">
        <p:scale>
          <a:sx n="73" d="100"/>
          <a:sy n="73" d="100"/>
        </p:scale>
        <p:origin x="54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332"/>
          </a:xfrm>
          <a:prstGeom prst="rect">
            <a:avLst/>
          </a:prstGeom>
        </p:spPr>
        <p:txBody>
          <a:bodyPr vert="horz" lIns="91144" tIns="45573" rIns="91144" bIns="45573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5" y="1"/>
            <a:ext cx="2945659" cy="496332"/>
          </a:xfrm>
          <a:prstGeom prst="rect">
            <a:avLst/>
          </a:prstGeom>
        </p:spPr>
        <p:txBody>
          <a:bodyPr vert="horz" lIns="91144" tIns="45573" rIns="91144" bIns="45573" rtlCol="0"/>
          <a:lstStyle>
            <a:lvl1pPr algn="r">
              <a:defRPr sz="1200"/>
            </a:lvl1pPr>
          </a:lstStyle>
          <a:p>
            <a:fld id="{51FDC1BF-A32F-4E75-AD5C-954AD6ADE2A3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428584"/>
            <a:ext cx="2945659" cy="496332"/>
          </a:xfrm>
          <a:prstGeom prst="rect">
            <a:avLst/>
          </a:prstGeom>
        </p:spPr>
        <p:txBody>
          <a:bodyPr vert="horz" lIns="91144" tIns="45573" rIns="91144" bIns="45573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5" y="9428584"/>
            <a:ext cx="2945659" cy="496332"/>
          </a:xfrm>
          <a:prstGeom prst="rect">
            <a:avLst/>
          </a:prstGeom>
        </p:spPr>
        <p:txBody>
          <a:bodyPr vert="horz" lIns="91144" tIns="45573" rIns="91144" bIns="45573" rtlCol="0" anchor="b"/>
          <a:lstStyle>
            <a:lvl1pPr algn="r">
              <a:defRPr sz="1200"/>
            </a:lvl1pPr>
          </a:lstStyle>
          <a:p>
            <a:fld id="{86443913-D9EA-4B4C-99E7-140E82290D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50895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8A8AE0-F917-4C67-8010-29F568034159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D5A38A-794D-4202-B4E1-0A6D020C4E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204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>
              <a:latin typeface="Arial" panose="020B0604020202020204" pitchFamily="34" charset="0"/>
            </a:endParaRP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6C39C4B-D866-4AE9-81FD-32BEE27A76BD}" type="slidenum">
              <a:rPr lang="en-GB" altLang="en-US"/>
              <a:pPr eaLnBrk="1" hangingPunct="1">
                <a:spcBef>
                  <a:spcPct val="0"/>
                </a:spcBef>
              </a:pPr>
              <a:t>34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87589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1C123-E978-4163-87F1-16CB1B39A10B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9B218-4447-47A2-BE52-E513F85BBB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0557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1C123-E978-4163-87F1-16CB1B39A10B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9B218-4447-47A2-BE52-E513F85BBB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2541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1C123-E978-4163-87F1-16CB1B39A10B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9B218-4447-47A2-BE52-E513F85BBB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2717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1C123-E978-4163-87F1-16CB1B39A10B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9B218-4447-47A2-BE52-E513F85BBB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87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1C123-E978-4163-87F1-16CB1B39A10B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9B218-4447-47A2-BE52-E513F85BBB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927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1C123-E978-4163-87F1-16CB1B39A10B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9B218-4447-47A2-BE52-E513F85BBB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684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1C123-E978-4163-87F1-16CB1B39A10B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9B218-4447-47A2-BE52-E513F85BBB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674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1C123-E978-4163-87F1-16CB1B39A10B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9B218-4447-47A2-BE52-E513F85BBB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9603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1C123-E978-4163-87F1-16CB1B39A10B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9B218-4447-47A2-BE52-E513F85BBB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6435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1C123-E978-4163-87F1-16CB1B39A10B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9B218-4447-47A2-BE52-E513F85BBB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797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1C123-E978-4163-87F1-16CB1B39A10B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9B218-4447-47A2-BE52-E513F85BBB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229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1C123-E978-4163-87F1-16CB1B39A10B}" type="datetimeFigureOut">
              <a:rPr lang="en-GB" smtClean="0"/>
              <a:t>04/10/2017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9B218-4447-47A2-BE52-E513F85BBB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391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Writing" TargetMode="External"/><Relationship Id="rId2" Type="http://schemas.openxmlformats.org/officeDocument/2006/relationships/hyperlink" Target="https://en.wikipedia.org/wiki/Reading_(process)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hyperlink" Target="https://en.wikipedia.org/wiki/English_language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hyperlink" Target="http://www.google.co.uk/url?sa=i&amp;rct=j&amp;q=&amp;esrc=s&amp;source=images&amp;cd=&amp;cad=rja&amp;uact=8&amp;ved=0CAcQjRxqFQoTCPWByOuBmsgCFQzpFAod2-QAVA&amp;url=http://clubs-kids.scholastic.co.uk/products/Songbirds-Phonics-The-Scrap-Rocket-Julia-Donaldson-9780198466734&amp;psig=AFQjCNEZnWgFVkTSDeB1Ir0OVhwlp6NB-A&amp;ust=1443539457229747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honicsplay.co.uk/" TargetMode="Externa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94" y="2708920"/>
            <a:ext cx="9144000" cy="3456384"/>
          </a:xfrm>
        </p:spPr>
        <p:txBody>
          <a:bodyPr>
            <a:noAutofit/>
          </a:bodyPr>
          <a:lstStyle/>
          <a:p>
            <a:r>
              <a:rPr lang="en-GB" sz="66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Phonics and Reading in Year 1…</a:t>
            </a:r>
            <a:br>
              <a:rPr lang="en-GB" sz="66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</a:br>
            <a:r>
              <a:rPr lang="en-GB" sz="66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/>
            </a:r>
            <a:br>
              <a:rPr lang="en-GB" sz="66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</a:br>
            <a:r>
              <a:rPr lang="en-GB" sz="2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Wednesday 4</a:t>
            </a:r>
            <a:r>
              <a:rPr lang="en-GB" sz="2400" baseline="30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th</a:t>
            </a:r>
            <a:r>
              <a:rPr lang="en-GB" sz="2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October 2017</a:t>
            </a:r>
            <a:r>
              <a:rPr lang="en-GB" sz="48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/>
            </a:r>
            <a:br>
              <a:rPr lang="en-GB" sz="48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</a:br>
            <a:endParaRPr lang="en-GB" sz="6600" u="sng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59" r="6250" b="56716"/>
          <a:stretch/>
        </p:blipFill>
        <p:spPr bwMode="auto">
          <a:xfrm>
            <a:off x="3894" y="-43167"/>
            <a:ext cx="9144000" cy="200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Ebor Teaching Schools Alliance - because great teaching changes liv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5898"/>
            <a:ext cx="1399754" cy="414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292379"/>
            <a:ext cx="1695574" cy="388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 rot="20682329">
            <a:off x="31224" y="246270"/>
            <a:ext cx="23205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chemeClr val="bg1"/>
                </a:solidFill>
              </a:rPr>
              <a:t>Welcome!</a:t>
            </a:r>
            <a:endParaRPr lang="en-GB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023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94" y="1963054"/>
            <a:ext cx="9144000" cy="4202250"/>
          </a:xfrm>
        </p:spPr>
        <p:txBody>
          <a:bodyPr anchor="t">
            <a:noAutofit/>
          </a:bodyPr>
          <a:lstStyle/>
          <a:p>
            <a:r>
              <a:rPr lang="en-GB" sz="4800" u="sng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Housekeeping</a:t>
            </a:r>
            <a:br>
              <a:rPr lang="en-GB" sz="4800" u="sng" dirty="0" smtClean="0">
                <a:solidFill>
                  <a:srgbClr val="FF0000"/>
                </a:solidFill>
                <a:latin typeface="Century Gothic" panose="020B0502020202020204" pitchFamily="34" charset="0"/>
              </a:rPr>
            </a:br>
            <a:r>
              <a:rPr lang="en-GB" sz="48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/>
            </a:r>
            <a:br>
              <a:rPr lang="en-GB" sz="48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</a:br>
            <a:endParaRPr lang="en-GB" sz="6600" u="sng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59" r="6250" b="56716"/>
          <a:stretch/>
        </p:blipFill>
        <p:spPr bwMode="auto">
          <a:xfrm>
            <a:off x="3894" y="-43167"/>
            <a:ext cx="9144000" cy="200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Ebor Teaching Schools Alliance - because great teaching changes liv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5898"/>
            <a:ext cx="1399754" cy="414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292379"/>
            <a:ext cx="1695574" cy="388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239066">
            <a:off x="714978" y="3100370"/>
            <a:ext cx="2072431" cy="2072431"/>
          </a:xfrm>
          <a:prstGeom prst="rect">
            <a:avLst/>
          </a:prstGeom>
        </p:spPr>
      </p:pic>
      <p:pic>
        <p:nvPicPr>
          <p:cNvPr id="6" name="Picture 2" descr="Image result for phon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68182">
            <a:off x="3116572" y="3937097"/>
            <a:ext cx="2400201" cy="2160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toilet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29929">
            <a:off x="6340135" y="3151312"/>
            <a:ext cx="1618971" cy="2091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5357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94" y="1963054"/>
            <a:ext cx="9144000" cy="889882"/>
          </a:xfrm>
        </p:spPr>
        <p:txBody>
          <a:bodyPr anchor="t">
            <a:noAutofit/>
          </a:bodyPr>
          <a:lstStyle/>
          <a:p>
            <a:r>
              <a:rPr lang="en-GB" sz="4800" u="sng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Overview</a:t>
            </a:r>
            <a:br>
              <a:rPr lang="en-GB" sz="4800" u="sng" dirty="0" smtClean="0">
                <a:solidFill>
                  <a:srgbClr val="FF0000"/>
                </a:solidFill>
                <a:latin typeface="Century Gothic" panose="020B0502020202020204" pitchFamily="34" charset="0"/>
              </a:rPr>
            </a:br>
            <a:r>
              <a:rPr lang="en-GB" sz="48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/>
            </a:r>
            <a:br>
              <a:rPr lang="en-GB" sz="48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</a:br>
            <a:endParaRPr lang="en-GB" sz="6600" u="sng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59" r="6250" b="56716"/>
          <a:stretch/>
        </p:blipFill>
        <p:spPr bwMode="auto">
          <a:xfrm>
            <a:off x="3894" y="-43167"/>
            <a:ext cx="9144000" cy="200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Ebor Teaching Schools Alliance - because great teaching changes liv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309320"/>
            <a:ext cx="1399754" cy="414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6439" y="6381328"/>
            <a:ext cx="1695574" cy="388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39552" y="2996952"/>
            <a:ext cx="7776864" cy="2805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2400" dirty="0" smtClean="0"/>
              <a:t>Learning to read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2400" dirty="0" smtClean="0"/>
              <a:t>Phonics in Year 1…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2400" dirty="0" smtClean="0"/>
              <a:t>Reading in Year 1…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2400" dirty="0" smtClean="0"/>
              <a:t>Helping at home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2400" dirty="0" smtClean="0"/>
              <a:t>Other information</a:t>
            </a:r>
            <a:endParaRPr lang="en-GB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3514">
            <a:off x="4316445" y="3329421"/>
            <a:ext cx="2853500" cy="21401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171287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cular Arrow 3"/>
          <p:cNvSpPr/>
          <p:nvPr/>
        </p:nvSpPr>
        <p:spPr>
          <a:xfrm>
            <a:off x="2047776" y="1268760"/>
            <a:ext cx="4229770" cy="4373915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0800000"/>
              <a:gd name="adj5" fmla="val 12500"/>
            </a:avLst>
          </a:prstGeom>
          <a:solidFill>
            <a:srgbClr val="7030A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5" name="Group 4"/>
          <p:cNvGrpSpPr/>
          <p:nvPr/>
        </p:nvGrpSpPr>
        <p:grpSpPr>
          <a:xfrm>
            <a:off x="2761229" y="3042331"/>
            <a:ext cx="3387274" cy="1269520"/>
            <a:chOff x="4205870" y="896079"/>
            <a:chExt cx="2045996" cy="741625"/>
          </a:xfrm>
        </p:grpSpPr>
        <p:sp>
          <p:nvSpPr>
            <p:cNvPr id="6" name="Rectangle 5"/>
            <p:cNvSpPr/>
            <p:nvPr/>
          </p:nvSpPr>
          <p:spPr>
            <a:xfrm rot="1053136">
              <a:off x="4826096" y="924893"/>
              <a:ext cx="1425770" cy="71281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4205870" y="896079"/>
              <a:ext cx="1684709" cy="712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3600" kern="1200" dirty="0" smtClean="0">
                  <a:latin typeface="Century Gothic" panose="020B0502020202020204" pitchFamily="34" charset="0"/>
                </a:rPr>
                <a:t>1. Learning to read…</a:t>
              </a:r>
              <a:endParaRPr lang="en-GB" sz="3600" kern="1200" dirty="0"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6164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59" r="6250" b="56716"/>
          <a:stretch/>
        </p:blipFill>
        <p:spPr bwMode="auto">
          <a:xfrm>
            <a:off x="3894" y="-27777"/>
            <a:ext cx="9144000" cy="200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757651" y="3212976"/>
            <a:ext cx="3636485" cy="1785104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3600" dirty="0" smtClean="0">
                <a:latin typeface="Century Gothic" panose="020B0502020202020204" pitchFamily="34" charset="0"/>
              </a:rPr>
              <a:t>How did you learn to read?</a:t>
            </a:r>
            <a:endParaRPr lang="en-GB" sz="3200" i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GB" sz="2000" dirty="0" smtClean="0">
              <a:latin typeface="Century Gothic" panose="020B0502020202020204" pitchFamily="34" charset="0"/>
            </a:endParaRP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28107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59" r="6250" b="56716"/>
          <a:stretch/>
        </p:blipFill>
        <p:spPr bwMode="auto">
          <a:xfrm>
            <a:off x="3894" y="-27777"/>
            <a:ext cx="9144000" cy="200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780266" y="2492896"/>
            <a:ext cx="3636485" cy="2154436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9600" dirty="0" err="1" smtClean="0">
                <a:latin typeface="Century Gothic" panose="020B0502020202020204" pitchFamily="34" charset="0"/>
              </a:rPr>
              <a:t>ghoti</a:t>
            </a:r>
            <a:endParaRPr lang="en-GB" sz="8800" i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GB" sz="2000" dirty="0" smtClean="0">
              <a:latin typeface="Century Gothic" panose="020B0502020202020204" pitchFamily="34" charset="0"/>
            </a:endParaRPr>
          </a:p>
          <a:p>
            <a:endParaRPr lang="en-GB" dirty="0" smtClean="0"/>
          </a:p>
        </p:txBody>
      </p:sp>
      <p:sp>
        <p:nvSpPr>
          <p:cNvPr id="6" name="Rectangle 5"/>
          <p:cNvSpPr/>
          <p:nvPr/>
        </p:nvSpPr>
        <p:spPr>
          <a:xfrm>
            <a:off x="3311521" y="5957664"/>
            <a:ext cx="2528746" cy="677108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2000" dirty="0" smtClean="0">
                <a:latin typeface="Century Gothic" panose="020B0502020202020204" pitchFamily="34" charset="0"/>
              </a:rPr>
              <a:t>o – “</a:t>
            </a:r>
            <a:r>
              <a:rPr lang="en-GB" sz="2000" dirty="0" err="1" smtClean="0">
                <a:latin typeface="Century Gothic" panose="020B0502020202020204" pitchFamily="34" charset="0"/>
              </a:rPr>
              <a:t>i</a:t>
            </a:r>
            <a:r>
              <a:rPr lang="en-GB" sz="2000" dirty="0" smtClean="0">
                <a:latin typeface="Century Gothic" panose="020B0502020202020204" pitchFamily="34" charset="0"/>
              </a:rPr>
              <a:t>” - w</a:t>
            </a:r>
            <a:r>
              <a:rPr lang="en-GB" sz="2000" u="sng" dirty="0" smtClean="0">
                <a:latin typeface="Century Gothic" panose="020B0502020202020204" pitchFamily="34" charset="0"/>
              </a:rPr>
              <a:t>o</a:t>
            </a:r>
            <a:r>
              <a:rPr lang="en-GB" sz="2000" dirty="0" smtClean="0">
                <a:latin typeface="Century Gothic" panose="020B0502020202020204" pitchFamily="34" charset="0"/>
              </a:rPr>
              <a:t>men</a:t>
            </a:r>
          </a:p>
          <a:p>
            <a:endParaRPr lang="en-GB" dirty="0" smtClean="0"/>
          </a:p>
        </p:txBody>
      </p:sp>
      <p:sp>
        <p:nvSpPr>
          <p:cNvPr id="7" name="Rectangle 6"/>
          <p:cNvSpPr/>
          <p:nvPr/>
        </p:nvSpPr>
        <p:spPr>
          <a:xfrm>
            <a:off x="259904" y="5957664"/>
            <a:ext cx="2528746" cy="677108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2000" dirty="0" err="1" smtClean="0">
                <a:latin typeface="Century Gothic" panose="020B0502020202020204" pitchFamily="34" charset="0"/>
              </a:rPr>
              <a:t>gh</a:t>
            </a:r>
            <a:r>
              <a:rPr lang="en-GB" sz="2000" dirty="0" smtClean="0">
                <a:latin typeface="Century Gothic" panose="020B0502020202020204" pitchFamily="34" charset="0"/>
              </a:rPr>
              <a:t> – “f” - cou</a:t>
            </a:r>
            <a:r>
              <a:rPr lang="en-GB" sz="2000" u="sng" dirty="0" smtClean="0">
                <a:latin typeface="Century Gothic" panose="020B0502020202020204" pitchFamily="34" charset="0"/>
              </a:rPr>
              <a:t>gh</a:t>
            </a:r>
          </a:p>
          <a:p>
            <a:endParaRPr lang="en-GB" dirty="0" smtClean="0"/>
          </a:p>
        </p:txBody>
      </p:sp>
      <p:sp>
        <p:nvSpPr>
          <p:cNvPr id="8" name="Rectangle 7"/>
          <p:cNvSpPr/>
          <p:nvPr/>
        </p:nvSpPr>
        <p:spPr>
          <a:xfrm>
            <a:off x="6300192" y="5957664"/>
            <a:ext cx="2528746" cy="677108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2000" dirty="0" err="1" smtClean="0">
                <a:latin typeface="Century Gothic" panose="020B0502020202020204" pitchFamily="34" charset="0"/>
              </a:rPr>
              <a:t>ti</a:t>
            </a:r>
            <a:r>
              <a:rPr lang="en-GB" sz="2000" dirty="0" smtClean="0">
                <a:latin typeface="Century Gothic" panose="020B0502020202020204" pitchFamily="34" charset="0"/>
              </a:rPr>
              <a:t> – “</a:t>
            </a:r>
            <a:r>
              <a:rPr lang="en-GB" sz="2000" dirty="0" err="1" smtClean="0">
                <a:latin typeface="Century Gothic" panose="020B0502020202020204" pitchFamily="34" charset="0"/>
              </a:rPr>
              <a:t>sh</a:t>
            </a:r>
            <a:r>
              <a:rPr lang="en-GB" sz="2000" dirty="0" smtClean="0">
                <a:latin typeface="Century Gothic" panose="020B0502020202020204" pitchFamily="34" charset="0"/>
              </a:rPr>
              <a:t>” - na</a:t>
            </a:r>
            <a:r>
              <a:rPr lang="en-GB" sz="2000" u="sng" dirty="0" smtClean="0">
                <a:latin typeface="Century Gothic" panose="020B0502020202020204" pitchFamily="34" charset="0"/>
              </a:rPr>
              <a:t>ti</a:t>
            </a:r>
            <a:r>
              <a:rPr lang="en-GB" sz="2000" dirty="0" smtClean="0">
                <a:latin typeface="Century Gothic" panose="020B0502020202020204" pitchFamily="34" charset="0"/>
              </a:rPr>
              <a:t>on</a:t>
            </a:r>
          </a:p>
          <a:p>
            <a:endParaRPr lang="en-GB" dirty="0" smtClean="0"/>
          </a:p>
        </p:txBody>
      </p:sp>
      <p:sp>
        <p:nvSpPr>
          <p:cNvPr id="9" name="Rectangle 8"/>
          <p:cNvSpPr/>
          <p:nvPr/>
        </p:nvSpPr>
        <p:spPr>
          <a:xfrm>
            <a:off x="1290367" y="2708920"/>
            <a:ext cx="6616281" cy="2154436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9600" dirty="0" err="1">
                <a:latin typeface="Century Gothic" panose="020B0502020202020204" pitchFamily="34" charset="0"/>
              </a:rPr>
              <a:t>g</a:t>
            </a:r>
            <a:r>
              <a:rPr lang="en-GB" sz="9600" dirty="0" err="1" smtClean="0">
                <a:latin typeface="Century Gothic" panose="020B0502020202020204" pitchFamily="34" charset="0"/>
              </a:rPr>
              <a:t>hoti</a:t>
            </a:r>
            <a:r>
              <a:rPr lang="en-GB" sz="9600" dirty="0" smtClean="0">
                <a:latin typeface="Century Gothic" panose="020B0502020202020204" pitchFamily="34" charset="0"/>
              </a:rPr>
              <a:t> = fish</a:t>
            </a:r>
            <a:endParaRPr lang="en-GB" sz="8800" i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GB" sz="2000" dirty="0" smtClean="0">
              <a:latin typeface="Century Gothic" panose="020B0502020202020204" pitchFamily="34" charset="0"/>
            </a:endParaRP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622136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9"/>
          <p:cNvSpPr>
            <a:spLocks noGrp="1" noChangeArrowheads="1"/>
          </p:cNvSpPr>
          <p:nvPr>
            <p:ph sz="quarter" idx="1"/>
          </p:nvPr>
        </p:nvSpPr>
        <p:spPr bwMode="auto">
          <a:xfrm>
            <a:off x="427112" y="576064"/>
            <a:ext cx="3322712" cy="2088232"/>
          </a:xfrm>
          <a:prstGeom prst="wedgeRoundRectCallout">
            <a:avLst>
              <a:gd name="adj1" fmla="val 31056"/>
              <a:gd name="adj2" fmla="val 64426"/>
              <a:gd name="adj3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2400" dirty="0">
                <a:solidFill>
                  <a:schemeClr val="tx1"/>
                </a:solidFill>
                <a:latin typeface="Century Gothic" panose="020B0502020202020204" pitchFamily="34" charset="0"/>
                <a:cs typeface="Times New Roman" pitchFamily="18" charset="0"/>
              </a:rPr>
              <a:t>Good language comprehension,  poor word recognition</a:t>
            </a:r>
          </a:p>
        </p:txBody>
      </p:sp>
      <p:sp>
        <p:nvSpPr>
          <p:cNvPr id="5" name="AutoShape 10"/>
          <p:cNvSpPr>
            <a:spLocks noGrp="1" noChangeArrowheads="1"/>
          </p:cNvSpPr>
          <p:nvPr>
            <p:ph type="title"/>
          </p:nvPr>
        </p:nvSpPr>
        <p:spPr bwMode="auto">
          <a:xfrm>
            <a:off x="5755704" y="576064"/>
            <a:ext cx="2920752" cy="1930226"/>
          </a:xfrm>
          <a:prstGeom prst="wedgeRoundRectCallout">
            <a:avLst>
              <a:gd name="adj1" fmla="val -40546"/>
              <a:gd name="adj2" fmla="val 65884"/>
              <a:gd name="adj3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Century Gothic" panose="020B0502020202020204" pitchFamily="34" charset="0"/>
                <a:cs typeface="Times New Roman" pitchFamily="18" charset="0"/>
              </a:rPr>
              <a:t>Good word recognition, good language comprehension</a:t>
            </a:r>
          </a:p>
        </p:txBody>
      </p:sp>
      <p:sp>
        <p:nvSpPr>
          <p:cNvPr id="6" name="AutoShape 11"/>
          <p:cNvSpPr>
            <a:spLocks noChangeArrowheads="1"/>
          </p:cNvSpPr>
          <p:nvPr/>
        </p:nvSpPr>
        <p:spPr bwMode="auto">
          <a:xfrm flipH="1" flipV="1">
            <a:off x="787152" y="4464496"/>
            <a:ext cx="2819400" cy="1806575"/>
          </a:xfrm>
          <a:prstGeom prst="wedgeRoundRectCallout">
            <a:avLst>
              <a:gd name="adj1" fmla="val -47861"/>
              <a:gd name="adj2" fmla="val 73546"/>
              <a:gd name="adj3" fmla="val 16667"/>
            </a:avLst>
          </a:pr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rot="10800000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Century Gothic" panose="020B0502020202020204" pitchFamily="34" charset="0"/>
                <a:cs typeface="Times New Roman" pitchFamily="18" charset="0"/>
              </a:rPr>
              <a:t>Poor word recognition, poor language comprehension</a:t>
            </a:r>
          </a:p>
        </p:txBody>
      </p:sp>
      <p:sp>
        <p:nvSpPr>
          <p:cNvPr id="7" name="AutoShape 12"/>
          <p:cNvSpPr>
            <a:spLocks noChangeArrowheads="1"/>
          </p:cNvSpPr>
          <p:nvPr/>
        </p:nvSpPr>
        <p:spPr bwMode="auto">
          <a:xfrm flipV="1">
            <a:off x="5323656" y="4176464"/>
            <a:ext cx="2895600" cy="1893887"/>
          </a:xfrm>
          <a:prstGeom prst="wedgeRoundRectCallout">
            <a:avLst>
              <a:gd name="adj1" fmla="val -45727"/>
              <a:gd name="adj2" fmla="val 62069"/>
              <a:gd name="adj3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Century Gothic" panose="020B0502020202020204" pitchFamily="34" charset="0"/>
                <a:cs typeface="Times New Roman" pitchFamily="18" charset="0"/>
              </a:rPr>
              <a:t>Good word recognition, poor language comprehension</a:t>
            </a:r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1723256" y="3384376"/>
            <a:ext cx="576064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867272" y="3312368"/>
            <a:ext cx="568863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4315544" y="0"/>
            <a:ext cx="5619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200" b="1" dirty="0">
                <a:solidFill>
                  <a:srgbClr val="FF3300"/>
                </a:solidFill>
                <a:latin typeface="Tahoma" charset="0"/>
                <a:cs typeface="Times New Roman" pitchFamily="18" charset="0"/>
              </a:rPr>
              <a:t>+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699920" y="3024336"/>
            <a:ext cx="5760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200" b="1" dirty="0" smtClean="0">
                <a:solidFill>
                  <a:srgbClr val="FF3300"/>
                </a:solidFill>
                <a:latin typeface="Tahoma" charset="0"/>
                <a:cs typeface="Times New Roman" pitchFamily="18" charset="0"/>
              </a:rPr>
              <a:t>+</a:t>
            </a:r>
            <a:endParaRPr lang="en-GB" sz="3200" b="1" dirty="0">
              <a:solidFill>
                <a:srgbClr val="FF3300"/>
              </a:solidFill>
              <a:latin typeface="Tahoma" charset="0"/>
              <a:cs typeface="Times New Roman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363216" y="2880320"/>
            <a:ext cx="50206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400" b="1" dirty="0" smtClean="0">
                <a:solidFill>
                  <a:srgbClr val="FF3300"/>
                </a:solidFill>
                <a:latin typeface="Tahoma" charset="0"/>
                <a:cs typeface="Times New Roman" pitchFamily="18" charset="0"/>
              </a:rPr>
              <a:t>-</a:t>
            </a:r>
            <a:endParaRPr lang="en-GB" sz="4400" b="1" dirty="0">
              <a:solidFill>
                <a:srgbClr val="FF3300"/>
              </a:solidFill>
              <a:latin typeface="Tahoma" charset="0"/>
              <a:cs typeface="Times New Roman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387552" y="6187951"/>
            <a:ext cx="50206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4400" b="1" dirty="0" smtClean="0">
                <a:solidFill>
                  <a:srgbClr val="FF3300"/>
                </a:solidFill>
                <a:latin typeface="Tahoma" charset="0"/>
                <a:cs typeface="Times New Roman" pitchFamily="18" charset="0"/>
              </a:rPr>
              <a:t>-</a:t>
            </a:r>
            <a:endParaRPr lang="en-GB" sz="4400" b="1" dirty="0">
              <a:solidFill>
                <a:srgbClr val="FF3300"/>
              </a:solidFill>
              <a:latin typeface="Tahoma" charset="0"/>
              <a:cs typeface="Times New Roman" pitchFamily="18" charset="0"/>
            </a:endParaRPr>
          </a:p>
        </p:txBody>
      </p:sp>
      <p:pic>
        <p:nvPicPr>
          <p:cNvPr id="36866" name="Picture 2" descr="http://www.joanneshotagua.com/wp-content/uploads/2010/01/animated_book_worm_reading_book_hg_clr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63416" y="1656184"/>
            <a:ext cx="2971800" cy="29718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70066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cular Arrow 3"/>
          <p:cNvSpPr/>
          <p:nvPr/>
        </p:nvSpPr>
        <p:spPr>
          <a:xfrm>
            <a:off x="2047776" y="1268760"/>
            <a:ext cx="4229770" cy="4373915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0800000"/>
              <a:gd name="adj5" fmla="val 12500"/>
            </a:avLst>
          </a:pr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5" name="Group 4"/>
          <p:cNvGrpSpPr/>
          <p:nvPr/>
        </p:nvGrpSpPr>
        <p:grpSpPr>
          <a:xfrm>
            <a:off x="2761229" y="3042331"/>
            <a:ext cx="3387274" cy="1269520"/>
            <a:chOff x="4205870" y="896079"/>
            <a:chExt cx="2045996" cy="741625"/>
          </a:xfrm>
        </p:grpSpPr>
        <p:sp>
          <p:nvSpPr>
            <p:cNvPr id="6" name="Rectangle 5"/>
            <p:cNvSpPr/>
            <p:nvPr/>
          </p:nvSpPr>
          <p:spPr>
            <a:xfrm rot="1053136">
              <a:off x="4826096" y="924893"/>
              <a:ext cx="1425770" cy="71281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4205870" y="896079"/>
              <a:ext cx="1684709" cy="712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3600" kern="1200" dirty="0" smtClean="0">
                  <a:latin typeface="Century Gothic" panose="020B0502020202020204" pitchFamily="34" charset="0"/>
                </a:rPr>
                <a:t>2. Phonics </a:t>
              </a:r>
            </a:p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3600" kern="1200" dirty="0" smtClean="0">
                  <a:latin typeface="Century Gothic" panose="020B0502020202020204" pitchFamily="34" charset="0"/>
                </a:rPr>
                <a:t>in Year 1</a:t>
              </a:r>
              <a:endParaRPr lang="en-GB" sz="3600" kern="1200" dirty="0"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1073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053136">
            <a:off x="3788051" y="3091655"/>
            <a:ext cx="2360451" cy="1220196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Circular Arrow 7"/>
          <p:cNvSpPr/>
          <p:nvPr/>
        </p:nvSpPr>
        <p:spPr>
          <a:xfrm>
            <a:off x="0" y="22378"/>
            <a:ext cx="1619672" cy="1606422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0800000"/>
              <a:gd name="adj5" fmla="val 12500"/>
            </a:avLst>
          </a:pr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9" name="Group 8"/>
          <p:cNvGrpSpPr/>
          <p:nvPr/>
        </p:nvGrpSpPr>
        <p:grpSpPr>
          <a:xfrm>
            <a:off x="250958" y="614592"/>
            <a:ext cx="1117755" cy="588787"/>
            <a:chOff x="4657402" y="818340"/>
            <a:chExt cx="1763155" cy="819364"/>
          </a:xfrm>
        </p:grpSpPr>
        <p:sp>
          <p:nvSpPr>
            <p:cNvPr id="10" name="Rectangle 9"/>
            <p:cNvSpPr/>
            <p:nvPr/>
          </p:nvSpPr>
          <p:spPr>
            <a:xfrm rot="1053136">
              <a:off x="4826096" y="924893"/>
              <a:ext cx="1425770" cy="71281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4657402" y="818340"/>
              <a:ext cx="1763155" cy="712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kern="1200" dirty="0" smtClean="0">
                  <a:latin typeface="Century Gothic" panose="020B0502020202020204" pitchFamily="34" charset="0"/>
                </a:rPr>
                <a:t>Phonics</a:t>
              </a:r>
              <a:endParaRPr lang="en-GB" kern="12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763688" y="260648"/>
            <a:ext cx="6912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latin typeface="Century Gothic" panose="020B0502020202020204" pitchFamily="34" charset="0"/>
              </a:rPr>
              <a:t>A systematic approach…</a:t>
            </a:r>
            <a:endParaRPr lang="en-GB" sz="4000" dirty="0">
              <a:latin typeface="Century Gothic" panose="020B0502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66463" y="2341329"/>
            <a:ext cx="8318555" cy="1015663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GB" sz="2000" b="1" dirty="0">
                <a:latin typeface="Century Gothic" panose="020B0502020202020204" pitchFamily="34" charset="0"/>
              </a:rPr>
              <a:t>Phonics</a:t>
            </a:r>
            <a:r>
              <a:rPr lang="en-GB" sz="2000" dirty="0">
                <a:latin typeface="Century Gothic" panose="020B0502020202020204" pitchFamily="34" charset="0"/>
              </a:rPr>
              <a:t> is a method for teaching </a:t>
            </a:r>
            <a:r>
              <a:rPr lang="en-GB" sz="2000" dirty="0">
                <a:latin typeface="Century Gothic" panose="020B0502020202020204" pitchFamily="34" charset="0"/>
                <a:hlinkClick r:id="rId2" tooltip="Reading (process)"/>
              </a:rPr>
              <a:t>reading</a:t>
            </a:r>
            <a:r>
              <a:rPr lang="en-GB" sz="2000" dirty="0">
                <a:latin typeface="Century Gothic" panose="020B0502020202020204" pitchFamily="34" charset="0"/>
              </a:rPr>
              <a:t> and </a:t>
            </a:r>
            <a:r>
              <a:rPr lang="en-GB" sz="2000" dirty="0">
                <a:latin typeface="Century Gothic" panose="020B0502020202020204" pitchFamily="34" charset="0"/>
                <a:hlinkClick r:id="rId3" tooltip="Writing"/>
              </a:rPr>
              <a:t>writing</a:t>
            </a:r>
            <a:r>
              <a:rPr lang="en-GB" sz="2000" dirty="0">
                <a:latin typeface="Century Gothic" panose="020B0502020202020204" pitchFamily="34" charset="0"/>
              </a:rPr>
              <a:t> of the </a:t>
            </a:r>
            <a:r>
              <a:rPr lang="en-GB" sz="2000" dirty="0">
                <a:latin typeface="Century Gothic" panose="020B0502020202020204" pitchFamily="34" charset="0"/>
                <a:hlinkClick r:id="rId4" tooltip="English language"/>
              </a:rPr>
              <a:t>English language</a:t>
            </a:r>
            <a:r>
              <a:rPr lang="en-GB" sz="2000" dirty="0">
                <a:latin typeface="Century Gothic" panose="020B0502020202020204" pitchFamily="34" charset="0"/>
              </a:rPr>
              <a:t> by </a:t>
            </a:r>
            <a:r>
              <a:rPr lang="en-GB" sz="2000" dirty="0" smtClean="0">
                <a:latin typeface="Century Gothic" panose="020B0502020202020204" pitchFamily="34" charset="0"/>
              </a:rPr>
              <a:t>children learning sounds and linking them to letters. </a:t>
            </a:r>
            <a:endParaRPr lang="en-GB" sz="2000" dirty="0">
              <a:latin typeface="Century Gothic" panose="020B0502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22656" y="4290818"/>
            <a:ext cx="5278288" cy="1015663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GB" sz="2000" dirty="0">
                <a:latin typeface="Century Gothic" panose="020B0502020202020204" pitchFamily="34" charset="0"/>
              </a:rPr>
              <a:t>A written language is basically a kind of a code. Teaching phonics is just teaching children to crack that code.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0" t="58532" r="69323" b="14484"/>
          <a:stretch/>
        </p:blipFill>
        <p:spPr bwMode="auto">
          <a:xfrm>
            <a:off x="372387" y="3861707"/>
            <a:ext cx="2622716" cy="197394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313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ircular Arrow 7"/>
          <p:cNvSpPr/>
          <p:nvPr/>
        </p:nvSpPr>
        <p:spPr>
          <a:xfrm>
            <a:off x="0" y="22378"/>
            <a:ext cx="1619672" cy="1606422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0800000"/>
              <a:gd name="adj5" fmla="val 12500"/>
            </a:avLst>
          </a:pr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9" name="Group 8"/>
          <p:cNvGrpSpPr/>
          <p:nvPr/>
        </p:nvGrpSpPr>
        <p:grpSpPr>
          <a:xfrm>
            <a:off x="250958" y="614592"/>
            <a:ext cx="1117755" cy="588787"/>
            <a:chOff x="4657402" y="818340"/>
            <a:chExt cx="1763155" cy="819364"/>
          </a:xfrm>
        </p:grpSpPr>
        <p:sp>
          <p:nvSpPr>
            <p:cNvPr id="10" name="Rectangle 9"/>
            <p:cNvSpPr/>
            <p:nvPr/>
          </p:nvSpPr>
          <p:spPr>
            <a:xfrm rot="1053136">
              <a:off x="4826096" y="924893"/>
              <a:ext cx="1425770" cy="71281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4657402" y="818340"/>
              <a:ext cx="1763155" cy="712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kern="1200" dirty="0" smtClean="0">
                  <a:latin typeface="Century Gothic" panose="020B0502020202020204" pitchFamily="34" charset="0"/>
                </a:rPr>
                <a:t>Phonics</a:t>
              </a:r>
              <a:endParaRPr lang="en-GB" kern="12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763688" y="260648"/>
            <a:ext cx="6912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latin typeface="Century Gothic" panose="020B0502020202020204" pitchFamily="34" charset="0"/>
              </a:rPr>
              <a:t>So what goes in to phonics?</a:t>
            </a:r>
            <a:r>
              <a:rPr lang="en-GB" sz="4000" dirty="0" smtClean="0">
                <a:latin typeface="Century Gothic" panose="020B0502020202020204" pitchFamily="34" charset="0"/>
              </a:rPr>
              <a:t>…</a:t>
            </a:r>
            <a:endParaRPr lang="en-GB" sz="4000" dirty="0">
              <a:latin typeface="Century Gothic" panose="020B0502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07704" y="1270961"/>
            <a:ext cx="6921330" cy="156966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GB" sz="2400" dirty="0">
                <a:latin typeface="Century Gothic" panose="020B0502020202020204" pitchFamily="34" charset="0"/>
              </a:rPr>
              <a:t>Words are made up from small units of sound called </a:t>
            </a:r>
            <a:r>
              <a:rPr lang="en-GB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phonemes</a:t>
            </a:r>
            <a:r>
              <a:rPr lang="en-GB" sz="2400" dirty="0">
                <a:latin typeface="Century Gothic" panose="020B0502020202020204" pitchFamily="34" charset="0"/>
              </a:rPr>
              <a:t>. </a:t>
            </a:r>
            <a:r>
              <a:rPr lang="en-GB" sz="2400" dirty="0" smtClean="0">
                <a:latin typeface="Century Gothic" panose="020B0502020202020204" pitchFamily="34" charset="0"/>
              </a:rPr>
              <a:t>There are 44 sounds in the English language that we teach the children… </a:t>
            </a:r>
            <a:endParaRPr lang="en-GB" sz="2400" dirty="0">
              <a:latin typeface="Century Gothic" panose="020B0502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4473" y="3140968"/>
            <a:ext cx="5332873" cy="3046988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GB" sz="2400" dirty="0" smtClean="0">
                <a:latin typeface="Century Gothic" panose="020B0502020202020204" pitchFamily="34" charset="0"/>
              </a:rPr>
              <a:t>…however...we </a:t>
            </a:r>
            <a:r>
              <a:rPr lang="en-GB" sz="2400" dirty="0">
                <a:latin typeface="Century Gothic" panose="020B0502020202020204" pitchFamily="34" charset="0"/>
              </a:rPr>
              <a:t>only have 26 letters in the alphabet so some </a:t>
            </a:r>
            <a:r>
              <a:rPr lang="en-GB" sz="24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graphemes</a:t>
            </a:r>
            <a:r>
              <a:rPr lang="en-GB" sz="2400" dirty="0">
                <a:latin typeface="Century Gothic" panose="020B0502020202020204" pitchFamily="34" charset="0"/>
              </a:rPr>
              <a:t> are made up from more than one letter. </a:t>
            </a:r>
            <a:r>
              <a:rPr lang="en-GB" sz="2400" dirty="0" smtClean="0">
                <a:latin typeface="Century Gothic" panose="020B0502020202020204" pitchFamily="34" charset="0"/>
              </a:rPr>
              <a:t> </a:t>
            </a:r>
            <a:r>
              <a:rPr lang="en-GB" sz="24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Digraphs</a:t>
            </a:r>
            <a:r>
              <a:rPr lang="en-GB" sz="2400" dirty="0" smtClean="0">
                <a:latin typeface="Century Gothic" panose="020B0502020202020204" pitchFamily="34" charset="0"/>
              </a:rPr>
              <a:t> are two letters that make one sound (</a:t>
            </a:r>
            <a:r>
              <a:rPr lang="en-GB" sz="2400" dirty="0" err="1" smtClean="0">
                <a:latin typeface="Century Gothic" panose="020B0502020202020204" pitchFamily="34" charset="0"/>
              </a:rPr>
              <a:t>sh</a:t>
            </a:r>
            <a:r>
              <a:rPr lang="en-GB" sz="2400" dirty="0" smtClean="0">
                <a:latin typeface="Century Gothic" panose="020B0502020202020204" pitchFamily="34" charset="0"/>
              </a:rPr>
              <a:t>, </a:t>
            </a:r>
            <a:r>
              <a:rPr lang="en-GB" sz="2400" dirty="0" err="1" smtClean="0">
                <a:latin typeface="Century Gothic" panose="020B0502020202020204" pitchFamily="34" charset="0"/>
              </a:rPr>
              <a:t>ch</a:t>
            </a:r>
            <a:r>
              <a:rPr lang="en-GB" sz="2400" dirty="0" smtClean="0">
                <a:latin typeface="Century Gothic" panose="020B0502020202020204" pitchFamily="34" charset="0"/>
              </a:rPr>
              <a:t>, </a:t>
            </a:r>
            <a:r>
              <a:rPr lang="en-GB" sz="2400" dirty="0" err="1" smtClean="0">
                <a:latin typeface="Century Gothic" panose="020B0502020202020204" pitchFamily="34" charset="0"/>
              </a:rPr>
              <a:t>th</a:t>
            </a:r>
            <a:r>
              <a:rPr lang="en-GB" sz="2400" dirty="0" smtClean="0">
                <a:latin typeface="Century Gothic" panose="020B0502020202020204" pitchFamily="34" charset="0"/>
              </a:rPr>
              <a:t>).</a:t>
            </a:r>
          </a:p>
          <a:p>
            <a:r>
              <a:rPr lang="en-GB" sz="2400" b="1" dirty="0" err="1" smtClean="0">
                <a:solidFill>
                  <a:srgbClr val="7030A0"/>
                </a:solidFill>
                <a:latin typeface="Century Gothic" panose="020B0502020202020204" pitchFamily="34" charset="0"/>
              </a:rPr>
              <a:t>Trigraphs</a:t>
            </a:r>
            <a:r>
              <a:rPr lang="en-GB" sz="2400" dirty="0" smtClean="0">
                <a:solidFill>
                  <a:srgbClr val="7030A0"/>
                </a:solidFill>
                <a:latin typeface="Century Gothic" panose="020B0502020202020204" pitchFamily="34" charset="0"/>
              </a:rPr>
              <a:t> </a:t>
            </a:r>
            <a:r>
              <a:rPr lang="en-GB" sz="2400" dirty="0" smtClean="0">
                <a:latin typeface="Century Gothic" panose="020B0502020202020204" pitchFamily="34" charset="0"/>
              </a:rPr>
              <a:t>are three letters that make one sound (air, ear, </a:t>
            </a:r>
            <a:r>
              <a:rPr lang="en-GB" sz="2400" dirty="0" err="1" smtClean="0">
                <a:latin typeface="Century Gothic" panose="020B0502020202020204" pitchFamily="34" charset="0"/>
              </a:rPr>
              <a:t>ure</a:t>
            </a:r>
            <a:r>
              <a:rPr lang="en-GB" sz="2400" dirty="0" smtClean="0">
                <a:latin typeface="Century Gothic" panose="020B0502020202020204" pitchFamily="34" charset="0"/>
              </a:rPr>
              <a:t>).</a:t>
            </a:r>
            <a:endParaRPr lang="en-GB" sz="2400" dirty="0">
              <a:latin typeface="Century Gothic" panose="020B0502020202020204" pitchFamily="34" charset="0"/>
            </a:endParaRPr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78" t="56061" r="68431" b="16553"/>
          <a:stretch/>
        </p:blipFill>
        <p:spPr bwMode="auto">
          <a:xfrm>
            <a:off x="6295629" y="3802107"/>
            <a:ext cx="2380238" cy="1754326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8940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053136">
            <a:off x="3788051" y="3091655"/>
            <a:ext cx="2360451" cy="1220196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Circular Arrow 7"/>
          <p:cNvSpPr/>
          <p:nvPr/>
        </p:nvSpPr>
        <p:spPr>
          <a:xfrm>
            <a:off x="0" y="22378"/>
            <a:ext cx="1619672" cy="1606422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0800000"/>
              <a:gd name="adj5" fmla="val 12500"/>
            </a:avLst>
          </a:pr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9" name="Group 8"/>
          <p:cNvGrpSpPr/>
          <p:nvPr/>
        </p:nvGrpSpPr>
        <p:grpSpPr>
          <a:xfrm>
            <a:off x="250958" y="614592"/>
            <a:ext cx="1117755" cy="588787"/>
            <a:chOff x="4657402" y="818340"/>
            <a:chExt cx="1763155" cy="819364"/>
          </a:xfrm>
        </p:grpSpPr>
        <p:sp>
          <p:nvSpPr>
            <p:cNvPr id="10" name="Rectangle 9"/>
            <p:cNvSpPr/>
            <p:nvPr/>
          </p:nvSpPr>
          <p:spPr>
            <a:xfrm rot="1053136">
              <a:off x="4826096" y="924893"/>
              <a:ext cx="1425770" cy="71281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4657402" y="818340"/>
              <a:ext cx="1763155" cy="712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kern="1200" dirty="0" smtClean="0">
                  <a:latin typeface="Century Gothic" panose="020B0502020202020204" pitchFamily="34" charset="0"/>
                </a:rPr>
                <a:t>Phonics</a:t>
              </a:r>
              <a:endParaRPr lang="en-GB" kern="12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763688" y="260648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Century Gothic" panose="020B0502020202020204" pitchFamily="34" charset="0"/>
              </a:rPr>
              <a:t>Linking letters and sounds</a:t>
            </a:r>
            <a:endParaRPr lang="en-GB" sz="3600" dirty="0">
              <a:latin typeface="Century Gothic" panose="020B0502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77616" y="1450589"/>
            <a:ext cx="4956479" cy="646331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latin typeface="Century Gothic" panose="020B0502020202020204" pitchFamily="34" charset="0"/>
              </a:rPr>
              <a:t>1. GPC</a:t>
            </a:r>
          </a:p>
          <a:p>
            <a:pPr algn="ctr"/>
            <a:r>
              <a:rPr lang="en-GB" dirty="0" smtClean="0">
                <a:latin typeface="Century Gothic" panose="020B0502020202020204" pitchFamily="34" charset="0"/>
              </a:rPr>
              <a:t>Grapheme Phoneme Correspondence</a:t>
            </a:r>
            <a:endParaRPr lang="en-GB" dirty="0">
              <a:latin typeface="Century Gothic" panose="020B05020202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39" y="2924944"/>
            <a:ext cx="4431753" cy="2857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273" y="2910698"/>
            <a:ext cx="4335911" cy="3409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3100444" y="2441830"/>
            <a:ext cx="3325657" cy="369332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latin typeface="Century Gothic" panose="020B0502020202020204" pitchFamily="34" charset="0"/>
              </a:rPr>
              <a:t>Recapping</a:t>
            </a:r>
            <a:endParaRPr lang="en-GB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959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053136">
            <a:off x="3788051" y="3091655"/>
            <a:ext cx="2360451" cy="1220196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Circular Arrow 7"/>
          <p:cNvSpPr/>
          <p:nvPr/>
        </p:nvSpPr>
        <p:spPr>
          <a:xfrm>
            <a:off x="0" y="22378"/>
            <a:ext cx="1619672" cy="1606422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0800000"/>
              <a:gd name="adj5" fmla="val 12500"/>
            </a:avLst>
          </a:pr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9" name="Group 8"/>
          <p:cNvGrpSpPr/>
          <p:nvPr/>
        </p:nvGrpSpPr>
        <p:grpSpPr>
          <a:xfrm>
            <a:off x="250958" y="614592"/>
            <a:ext cx="1117755" cy="588787"/>
            <a:chOff x="4657402" y="818340"/>
            <a:chExt cx="1763155" cy="819364"/>
          </a:xfrm>
        </p:grpSpPr>
        <p:sp>
          <p:nvSpPr>
            <p:cNvPr id="10" name="Rectangle 9"/>
            <p:cNvSpPr/>
            <p:nvPr/>
          </p:nvSpPr>
          <p:spPr>
            <a:xfrm rot="1053136">
              <a:off x="4826096" y="924893"/>
              <a:ext cx="1425770" cy="71281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4657402" y="818340"/>
              <a:ext cx="1763155" cy="712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kern="1200" dirty="0" smtClean="0">
                  <a:latin typeface="Century Gothic" panose="020B0502020202020204" pitchFamily="34" charset="0"/>
                </a:rPr>
                <a:t>Phonics</a:t>
              </a:r>
              <a:endParaRPr lang="en-GB" kern="12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763688" y="260648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Century Gothic" panose="020B0502020202020204" pitchFamily="34" charset="0"/>
              </a:rPr>
              <a:t>Main components of phonics</a:t>
            </a:r>
            <a:r>
              <a:rPr lang="en-GB" sz="3600" dirty="0" smtClean="0">
                <a:latin typeface="Century Gothic" panose="020B0502020202020204" pitchFamily="34" charset="0"/>
              </a:rPr>
              <a:t>…</a:t>
            </a:r>
            <a:endParaRPr lang="en-GB" sz="3600" dirty="0">
              <a:latin typeface="Century Gothic" panose="020B0502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77616" y="1126811"/>
            <a:ext cx="4956479" cy="369332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latin typeface="Century Gothic" panose="020B0502020202020204" pitchFamily="34" charset="0"/>
              </a:rPr>
              <a:t>2. Blending…Reading…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58" y="2132856"/>
            <a:ext cx="4010025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1" y="2161431"/>
            <a:ext cx="3971925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1952359" y="5661248"/>
            <a:ext cx="4956479" cy="923330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latin typeface="Century Gothic" panose="020B0502020202020204" pitchFamily="34" charset="0"/>
              </a:rPr>
              <a:t>Children do go past this stage but need to be able to use this </a:t>
            </a:r>
            <a:r>
              <a:rPr lang="en-GB" u="sng" dirty="0" smtClean="0">
                <a:latin typeface="Century Gothic" panose="020B0502020202020204" pitchFamily="34" charset="0"/>
              </a:rPr>
              <a:t>strategy</a:t>
            </a:r>
            <a:r>
              <a:rPr lang="en-GB" dirty="0" smtClean="0">
                <a:latin typeface="Century Gothic" panose="020B0502020202020204" pitchFamily="34" charset="0"/>
              </a:rPr>
              <a:t>  when </a:t>
            </a:r>
            <a:r>
              <a:rPr lang="en-GB" u="sng" dirty="0" smtClean="0">
                <a:latin typeface="Century Gothic" panose="020B0502020202020204" pitchFamily="34" charset="0"/>
              </a:rPr>
              <a:t>reading</a:t>
            </a:r>
            <a:r>
              <a:rPr lang="en-GB" dirty="0" smtClean="0">
                <a:latin typeface="Century Gothic" panose="020B0502020202020204" pitchFamily="34" charset="0"/>
              </a:rPr>
              <a:t> an </a:t>
            </a:r>
            <a:r>
              <a:rPr lang="en-GB" u="sng" dirty="0" smtClean="0">
                <a:latin typeface="Century Gothic" panose="020B0502020202020204" pitchFamily="34" charset="0"/>
              </a:rPr>
              <a:t>unfamiliar word</a:t>
            </a:r>
            <a:r>
              <a:rPr lang="en-GB" dirty="0" smtClean="0">
                <a:latin typeface="Century Gothic" panose="020B0502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65205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053136">
            <a:off x="3788051" y="3091655"/>
            <a:ext cx="2360451" cy="1220196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Circular Arrow 7"/>
          <p:cNvSpPr/>
          <p:nvPr/>
        </p:nvSpPr>
        <p:spPr>
          <a:xfrm>
            <a:off x="0" y="22378"/>
            <a:ext cx="1619672" cy="1606422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0800000"/>
              <a:gd name="adj5" fmla="val 12500"/>
            </a:avLst>
          </a:pr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9" name="Group 8"/>
          <p:cNvGrpSpPr/>
          <p:nvPr/>
        </p:nvGrpSpPr>
        <p:grpSpPr>
          <a:xfrm>
            <a:off x="250958" y="614592"/>
            <a:ext cx="1117755" cy="588787"/>
            <a:chOff x="4657402" y="818340"/>
            <a:chExt cx="1763155" cy="819364"/>
          </a:xfrm>
        </p:grpSpPr>
        <p:sp>
          <p:nvSpPr>
            <p:cNvPr id="10" name="Rectangle 9"/>
            <p:cNvSpPr/>
            <p:nvPr/>
          </p:nvSpPr>
          <p:spPr>
            <a:xfrm rot="1053136">
              <a:off x="4826096" y="924893"/>
              <a:ext cx="1425770" cy="71281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4657402" y="818340"/>
              <a:ext cx="1763155" cy="712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kern="1200" dirty="0" smtClean="0">
                  <a:latin typeface="Century Gothic" panose="020B0502020202020204" pitchFamily="34" charset="0"/>
                </a:rPr>
                <a:t>Phonics</a:t>
              </a:r>
              <a:endParaRPr lang="en-GB" kern="12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763688" y="260648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Century Gothic" panose="020B0502020202020204" pitchFamily="34" charset="0"/>
              </a:rPr>
              <a:t>Main components of phonics</a:t>
            </a:r>
            <a:r>
              <a:rPr lang="en-GB" sz="3600" dirty="0" smtClean="0">
                <a:latin typeface="Century Gothic" panose="020B0502020202020204" pitchFamily="34" charset="0"/>
              </a:rPr>
              <a:t>…</a:t>
            </a:r>
            <a:endParaRPr lang="en-GB" sz="3600" dirty="0">
              <a:latin typeface="Century Gothic" panose="020B0502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77616" y="1126811"/>
            <a:ext cx="4956479" cy="369332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latin typeface="Century Gothic" panose="020B0502020202020204" pitchFamily="34" charset="0"/>
              </a:rPr>
              <a:t>3. Segmenting…Spelling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051720" y="5625164"/>
            <a:ext cx="4956479" cy="923330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latin typeface="Century Gothic" panose="020B0502020202020204" pitchFamily="34" charset="0"/>
              </a:rPr>
              <a:t>Children do go past this stage but need to be able to use this </a:t>
            </a:r>
            <a:r>
              <a:rPr lang="en-GB" u="sng" dirty="0" smtClean="0">
                <a:latin typeface="Century Gothic" panose="020B0502020202020204" pitchFamily="34" charset="0"/>
              </a:rPr>
              <a:t>strategy</a:t>
            </a:r>
            <a:r>
              <a:rPr lang="en-GB" dirty="0" smtClean="0">
                <a:latin typeface="Century Gothic" panose="020B0502020202020204" pitchFamily="34" charset="0"/>
              </a:rPr>
              <a:t>  when </a:t>
            </a:r>
            <a:r>
              <a:rPr lang="en-GB" u="sng" dirty="0" smtClean="0">
                <a:latin typeface="Century Gothic" panose="020B0502020202020204" pitchFamily="34" charset="0"/>
              </a:rPr>
              <a:t>spelling</a:t>
            </a:r>
            <a:r>
              <a:rPr lang="en-GB" dirty="0" smtClean="0">
                <a:latin typeface="Century Gothic" panose="020B0502020202020204" pitchFamily="34" charset="0"/>
              </a:rPr>
              <a:t> an </a:t>
            </a:r>
            <a:r>
              <a:rPr lang="en-GB" u="sng" dirty="0" smtClean="0">
                <a:latin typeface="Century Gothic" panose="020B0502020202020204" pitchFamily="34" charset="0"/>
              </a:rPr>
              <a:t>unfamiliar</a:t>
            </a:r>
            <a:r>
              <a:rPr lang="en-GB" dirty="0" smtClean="0">
                <a:latin typeface="Century Gothic" panose="020B0502020202020204" pitchFamily="34" charset="0"/>
              </a:rPr>
              <a:t> </a:t>
            </a:r>
            <a:r>
              <a:rPr lang="en-GB" u="sng" dirty="0" smtClean="0">
                <a:latin typeface="Century Gothic" panose="020B0502020202020204" pitchFamily="34" charset="0"/>
              </a:rPr>
              <a:t>word.</a:t>
            </a:r>
          </a:p>
        </p:txBody>
      </p:sp>
      <p:pic>
        <p:nvPicPr>
          <p:cNvPr id="3074" name="Picture 2" descr="Image result for lapto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35" y="2794690"/>
            <a:ext cx="2919861" cy="1642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91880" y="3075595"/>
            <a:ext cx="51845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dirty="0" smtClean="0">
                <a:solidFill>
                  <a:srgbClr val="FF0000"/>
                </a:solidFill>
                <a:latin typeface="CCW Cursive Writing 4" panose="03050602040000000000" pitchFamily="66" charset="0"/>
              </a:rPr>
              <a:t>lap</a:t>
            </a:r>
            <a:r>
              <a:rPr lang="en-GB" sz="7200" dirty="0" smtClean="0">
                <a:solidFill>
                  <a:srgbClr val="00B050"/>
                </a:solidFill>
                <a:latin typeface="CCW Cursive Writing 4" panose="03050602040000000000" pitchFamily="66" charset="0"/>
              </a:rPr>
              <a:t>top</a:t>
            </a:r>
            <a:endParaRPr lang="en-GB" sz="7200" dirty="0">
              <a:solidFill>
                <a:srgbClr val="00B050"/>
              </a:solidFill>
              <a:latin typeface="CCW Cursive Writing 4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714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ircular Arrow 7"/>
          <p:cNvSpPr/>
          <p:nvPr/>
        </p:nvSpPr>
        <p:spPr>
          <a:xfrm>
            <a:off x="0" y="22378"/>
            <a:ext cx="1619672" cy="1606422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0800000"/>
              <a:gd name="adj5" fmla="val 12500"/>
            </a:avLst>
          </a:pr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9" name="Group 8"/>
          <p:cNvGrpSpPr/>
          <p:nvPr/>
        </p:nvGrpSpPr>
        <p:grpSpPr>
          <a:xfrm>
            <a:off x="250958" y="614592"/>
            <a:ext cx="1117755" cy="588787"/>
            <a:chOff x="4657402" y="818340"/>
            <a:chExt cx="1763155" cy="819364"/>
          </a:xfrm>
        </p:grpSpPr>
        <p:sp>
          <p:nvSpPr>
            <p:cNvPr id="10" name="Rectangle 9"/>
            <p:cNvSpPr/>
            <p:nvPr/>
          </p:nvSpPr>
          <p:spPr>
            <a:xfrm rot="1053136">
              <a:off x="4826096" y="924893"/>
              <a:ext cx="1425770" cy="71281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4657402" y="818340"/>
              <a:ext cx="1763155" cy="712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kern="1200" dirty="0" smtClean="0">
                  <a:latin typeface="Century Gothic" panose="020B0502020202020204" pitchFamily="34" charset="0"/>
                </a:rPr>
                <a:t>Phonics</a:t>
              </a:r>
              <a:endParaRPr lang="en-GB" kern="12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763688" y="260648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Century Gothic" panose="020B0502020202020204" pitchFamily="34" charset="0"/>
              </a:rPr>
              <a:t>Teaching Phase 5</a:t>
            </a:r>
            <a:endParaRPr lang="en-GB" sz="3600" dirty="0">
              <a:latin typeface="Century Gothic" panose="020B0502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77616" y="1126811"/>
            <a:ext cx="4956479" cy="369332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latin typeface="Century Gothic" panose="020B0502020202020204" pitchFamily="34" charset="0"/>
              </a:rPr>
              <a:t>New GPCs!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100444" y="2072498"/>
            <a:ext cx="3325657" cy="369332"/>
          </a:xfrm>
          <a:prstGeom prst="rect">
            <a:avLst/>
          </a:prstGeom>
          <a:solidFill>
            <a:srgbClr val="FF33CC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Introducing…</a:t>
            </a:r>
            <a:endParaRPr lang="en-GB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586" y="2505075"/>
            <a:ext cx="7019925" cy="435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294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ircular Arrow 7"/>
          <p:cNvSpPr/>
          <p:nvPr/>
        </p:nvSpPr>
        <p:spPr>
          <a:xfrm>
            <a:off x="0" y="22378"/>
            <a:ext cx="1619672" cy="1606422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0800000"/>
              <a:gd name="adj5" fmla="val 12500"/>
            </a:avLst>
          </a:pr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9" name="Group 8"/>
          <p:cNvGrpSpPr/>
          <p:nvPr/>
        </p:nvGrpSpPr>
        <p:grpSpPr>
          <a:xfrm>
            <a:off x="250958" y="614592"/>
            <a:ext cx="1117755" cy="588787"/>
            <a:chOff x="4657402" y="818340"/>
            <a:chExt cx="1763155" cy="819364"/>
          </a:xfrm>
        </p:grpSpPr>
        <p:sp>
          <p:nvSpPr>
            <p:cNvPr id="10" name="Rectangle 9"/>
            <p:cNvSpPr/>
            <p:nvPr/>
          </p:nvSpPr>
          <p:spPr>
            <a:xfrm rot="1053136">
              <a:off x="4826096" y="924893"/>
              <a:ext cx="1425770" cy="71281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4657402" y="818340"/>
              <a:ext cx="1763155" cy="712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kern="1200" dirty="0" smtClean="0">
                  <a:latin typeface="Century Gothic" panose="020B0502020202020204" pitchFamily="34" charset="0"/>
                </a:rPr>
                <a:t>Phonics</a:t>
              </a:r>
              <a:endParaRPr lang="en-GB" kern="12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763688" y="260648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Century Gothic" panose="020B0502020202020204" pitchFamily="34" charset="0"/>
              </a:rPr>
              <a:t>Teaching Phase 5</a:t>
            </a:r>
            <a:endParaRPr lang="en-GB" sz="3600" dirty="0">
              <a:latin typeface="Century Gothic" panose="020B0502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43808" y="1249778"/>
            <a:ext cx="3325657" cy="369332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latin typeface="Century Gothic" panose="020B0502020202020204" pitchFamily="34" charset="0"/>
              </a:rPr>
              <a:t>Alternative sounds…</a:t>
            </a:r>
            <a:endParaRPr lang="en-GB" dirty="0">
              <a:latin typeface="Century Gothic" panose="020B0502020202020204" pitchFamily="34" charset="0"/>
            </a:endParaRPr>
          </a:p>
        </p:txBody>
      </p:sp>
      <p:pic>
        <p:nvPicPr>
          <p:cNvPr id="4098" name="Picture 2" descr="Image result for clou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810" y="2348880"/>
            <a:ext cx="3031535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2298576"/>
            <a:ext cx="2495550" cy="18288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27584" y="4256981"/>
            <a:ext cx="51845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dirty="0" smtClean="0">
                <a:latin typeface="CCW Cursive Writing 4" panose="03050602040000000000" pitchFamily="66" charset="0"/>
              </a:rPr>
              <a:t>c</a:t>
            </a:r>
            <a:r>
              <a:rPr lang="en-GB" sz="7200" dirty="0" smtClean="0">
                <a:solidFill>
                  <a:srgbClr val="FF0000"/>
                </a:solidFill>
                <a:latin typeface="CCW Cursive Writing 4" panose="03050602040000000000" pitchFamily="66" charset="0"/>
              </a:rPr>
              <a:t>ow</a:t>
            </a:r>
            <a:endParaRPr lang="en-GB" sz="7200" dirty="0">
              <a:solidFill>
                <a:srgbClr val="00B050"/>
              </a:solidFill>
              <a:latin typeface="CCW Cursive Writing 4" panose="03050602040000000000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38684" y="4213324"/>
            <a:ext cx="44578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dirty="0" smtClean="0">
                <a:latin typeface="CCW Cursive Writing 4" panose="03050602040000000000" pitchFamily="66" charset="0"/>
              </a:rPr>
              <a:t>cl</a:t>
            </a:r>
            <a:r>
              <a:rPr lang="en-GB" sz="7200" dirty="0" smtClean="0">
                <a:solidFill>
                  <a:srgbClr val="FF0000"/>
                </a:solidFill>
                <a:latin typeface="CCW Cursive Writing 4" panose="03050602040000000000" pitchFamily="66" charset="0"/>
              </a:rPr>
              <a:t>ou</a:t>
            </a:r>
            <a:r>
              <a:rPr lang="en-GB" sz="7200" dirty="0" smtClean="0">
                <a:latin typeface="CCW Cursive Writing 4" panose="03050602040000000000" pitchFamily="66" charset="0"/>
              </a:rPr>
              <a:t>d</a:t>
            </a:r>
            <a:endParaRPr lang="en-GB" sz="7200" dirty="0">
              <a:latin typeface="CCW Cursive Writing 4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089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ircular Arrow 7"/>
          <p:cNvSpPr/>
          <p:nvPr/>
        </p:nvSpPr>
        <p:spPr>
          <a:xfrm>
            <a:off x="0" y="22378"/>
            <a:ext cx="1619672" cy="1606422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0800000"/>
              <a:gd name="adj5" fmla="val 12500"/>
            </a:avLst>
          </a:pr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9" name="Group 8"/>
          <p:cNvGrpSpPr/>
          <p:nvPr/>
        </p:nvGrpSpPr>
        <p:grpSpPr>
          <a:xfrm>
            <a:off x="250958" y="614592"/>
            <a:ext cx="1117755" cy="588787"/>
            <a:chOff x="4657402" y="818340"/>
            <a:chExt cx="1763155" cy="819364"/>
          </a:xfrm>
        </p:grpSpPr>
        <p:sp>
          <p:nvSpPr>
            <p:cNvPr id="10" name="Rectangle 9"/>
            <p:cNvSpPr/>
            <p:nvPr/>
          </p:nvSpPr>
          <p:spPr>
            <a:xfrm rot="1053136">
              <a:off x="4826096" y="924893"/>
              <a:ext cx="1425770" cy="71281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4657402" y="818340"/>
              <a:ext cx="1763155" cy="712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kern="1200" dirty="0" smtClean="0">
                  <a:latin typeface="Century Gothic" panose="020B0502020202020204" pitchFamily="34" charset="0"/>
                </a:rPr>
                <a:t>Phonics</a:t>
              </a:r>
              <a:endParaRPr lang="en-GB" kern="12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763688" y="260648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Century Gothic" panose="020B0502020202020204" pitchFamily="34" charset="0"/>
              </a:rPr>
              <a:t>Teaching Phase 5</a:t>
            </a:r>
            <a:endParaRPr lang="en-GB" sz="3600" dirty="0">
              <a:latin typeface="Century Gothic" panose="020B0502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771800" y="1143082"/>
            <a:ext cx="3325657" cy="369332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Split Digraphs</a:t>
            </a:r>
            <a:endParaRPr lang="en-GB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536" y="2269228"/>
            <a:ext cx="51845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dirty="0" smtClean="0">
                <a:latin typeface="CCW Cursive Writing 4" panose="03050602040000000000" pitchFamily="66" charset="0"/>
              </a:rPr>
              <a:t>mad</a:t>
            </a:r>
            <a:endParaRPr lang="en-GB" sz="7200" dirty="0">
              <a:solidFill>
                <a:srgbClr val="00B050"/>
              </a:solidFill>
              <a:latin typeface="CCW Cursive Writing 4" panose="03050602040000000000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4492" y="4293096"/>
            <a:ext cx="51845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200" dirty="0" smtClean="0">
                <a:latin typeface="CCW Cursive Writing 4" panose="03050602040000000000" pitchFamily="66" charset="0"/>
              </a:rPr>
              <a:t>made</a:t>
            </a:r>
            <a:endParaRPr lang="en-GB" sz="7200" dirty="0">
              <a:solidFill>
                <a:srgbClr val="00B050"/>
              </a:solidFill>
              <a:latin typeface="CCW Cursive Writing 4" panose="03050602040000000000" pitchFamily="66" charset="0"/>
            </a:endParaRPr>
          </a:p>
        </p:txBody>
      </p:sp>
      <p:sp>
        <p:nvSpPr>
          <p:cNvPr id="4" name="Block Arc 3"/>
          <p:cNvSpPr/>
          <p:nvPr/>
        </p:nvSpPr>
        <p:spPr>
          <a:xfrm>
            <a:off x="2051720" y="3993600"/>
            <a:ext cx="1872208" cy="887903"/>
          </a:xfrm>
          <a:prstGeom prst="blockArc">
            <a:avLst>
              <a:gd name="adj1" fmla="val 10600886"/>
              <a:gd name="adj2" fmla="val 0"/>
              <a:gd name="adj3" fmla="val 25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107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ircular Arrow 7"/>
          <p:cNvSpPr/>
          <p:nvPr/>
        </p:nvSpPr>
        <p:spPr>
          <a:xfrm>
            <a:off x="0" y="22378"/>
            <a:ext cx="1619672" cy="1606422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0800000"/>
              <a:gd name="adj5" fmla="val 12500"/>
            </a:avLst>
          </a:pr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9" name="Group 8"/>
          <p:cNvGrpSpPr/>
          <p:nvPr/>
        </p:nvGrpSpPr>
        <p:grpSpPr>
          <a:xfrm>
            <a:off x="250958" y="614592"/>
            <a:ext cx="1117755" cy="588787"/>
            <a:chOff x="4657402" y="818340"/>
            <a:chExt cx="1763155" cy="819364"/>
          </a:xfrm>
        </p:grpSpPr>
        <p:sp>
          <p:nvSpPr>
            <p:cNvPr id="10" name="Rectangle 9"/>
            <p:cNvSpPr/>
            <p:nvPr/>
          </p:nvSpPr>
          <p:spPr>
            <a:xfrm rot="1053136">
              <a:off x="4826096" y="924893"/>
              <a:ext cx="1425770" cy="71281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4657402" y="818340"/>
              <a:ext cx="1763155" cy="712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kern="1200" dirty="0" smtClean="0">
                  <a:latin typeface="Century Gothic" panose="020B0502020202020204" pitchFamily="34" charset="0"/>
                </a:rPr>
                <a:t>Phonics</a:t>
              </a:r>
              <a:endParaRPr lang="en-GB" kern="12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763688" y="260648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Century Gothic" panose="020B0502020202020204" pitchFamily="34" charset="0"/>
              </a:rPr>
              <a:t>Teaching Phase 5</a:t>
            </a:r>
            <a:endParaRPr lang="en-GB" sz="3600" dirty="0">
              <a:latin typeface="Century Gothic" panose="020B0502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77616" y="980728"/>
            <a:ext cx="4956479" cy="369332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latin typeface="Century Gothic" panose="020B0502020202020204" pitchFamily="34" charset="0"/>
              </a:rPr>
              <a:t>New tricky words</a:t>
            </a:r>
          </a:p>
        </p:txBody>
      </p:sp>
      <p:pic>
        <p:nvPicPr>
          <p:cNvPr id="6146" name="Picture 2" descr="Image result for phase 5 tricky word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0" t="4800" r="17200" b="6402"/>
          <a:stretch/>
        </p:blipFill>
        <p:spPr bwMode="auto">
          <a:xfrm>
            <a:off x="1043608" y="1772816"/>
            <a:ext cx="7173680" cy="491530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Up Arrow 3"/>
          <p:cNvSpPr/>
          <p:nvPr/>
        </p:nvSpPr>
        <p:spPr>
          <a:xfrm rot="18723816">
            <a:off x="7790792" y="4855143"/>
            <a:ext cx="504056" cy="1636987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9590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cular Arrow 3"/>
          <p:cNvSpPr/>
          <p:nvPr/>
        </p:nvSpPr>
        <p:spPr>
          <a:xfrm>
            <a:off x="2047776" y="1268760"/>
            <a:ext cx="4229770" cy="4373915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0800000"/>
              <a:gd name="adj5" fmla="val 12500"/>
            </a:avLst>
          </a:pr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5" name="Group 4"/>
          <p:cNvGrpSpPr/>
          <p:nvPr/>
        </p:nvGrpSpPr>
        <p:grpSpPr>
          <a:xfrm>
            <a:off x="2761229" y="3042331"/>
            <a:ext cx="3387274" cy="1269520"/>
            <a:chOff x="4205870" y="896079"/>
            <a:chExt cx="2045996" cy="741625"/>
          </a:xfrm>
        </p:grpSpPr>
        <p:sp>
          <p:nvSpPr>
            <p:cNvPr id="6" name="Rectangle 5"/>
            <p:cNvSpPr/>
            <p:nvPr/>
          </p:nvSpPr>
          <p:spPr>
            <a:xfrm rot="1053136">
              <a:off x="4826096" y="924893"/>
              <a:ext cx="1425770" cy="71281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4205870" y="896079"/>
              <a:ext cx="1684709" cy="712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3600" kern="1200" dirty="0" smtClean="0">
                  <a:latin typeface="Century Gothic" panose="020B0502020202020204" pitchFamily="34" charset="0"/>
                </a:rPr>
                <a:t>3. Reading in Year 1</a:t>
              </a:r>
              <a:endParaRPr lang="en-GB" sz="3600" kern="1200" dirty="0"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3481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9992" y="274638"/>
            <a:ext cx="4186808" cy="1930226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Provision to support reading…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51520" y="5215080"/>
            <a:ext cx="3672408" cy="15262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solidFill>
                  <a:schemeClr val="bg1"/>
                </a:solidFill>
              </a:rPr>
              <a:t>Children need a rich exposure to a wide range of vocabulary.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80528" y="3426631"/>
            <a:ext cx="2015208" cy="15027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i="1" dirty="0" smtClean="0">
                <a:solidFill>
                  <a:srgbClr val="FFFF00"/>
                </a:solidFill>
              </a:rPr>
              <a:t>We read to the children every day!</a:t>
            </a:r>
            <a:endParaRPr lang="en-GB" i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76" y="188640"/>
            <a:ext cx="3167336" cy="23755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540" y="3212976"/>
            <a:ext cx="4631436" cy="34735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47489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9992" y="274638"/>
            <a:ext cx="4186808" cy="1930226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We read daily in Year 1 in small groups…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440" y="3024336"/>
            <a:ext cx="4860032" cy="36450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508" y="2418519"/>
            <a:ext cx="3347864" cy="25108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28" y="171400"/>
            <a:ext cx="3959424" cy="2969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251520" y="5215080"/>
            <a:ext cx="3672408" cy="15262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solidFill>
                  <a:schemeClr val="bg1"/>
                </a:solidFill>
              </a:rPr>
              <a:t>Children also do Phonics activities independently. 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78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053136">
            <a:off x="3788051" y="3091655"/>
            <a:ext cx="2360451" cy="1220196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Circular Arrow 7"/>
          <p:cNvSpPr/>
          <p:nvPr/>
        </p:nvSpPr>
        <p:spPr>
          <a:xfrm>
            <a:off x="0" y="22378"/>
            <a:ext cx="1619672" cy="1606422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0800000"/>
              <a:gd name="adj5" fmla="val 12500"/>
            </a:avLst>
          </a:pr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9" name="Group 8"/>
          <p:cNvGrpSpPr/>
          <p:nvPr/>
        </p:nvGrpSpPr>
        <p:grpSpPr>
          <a:xfrm>
            <a:off x="250958" y="614592"/>
            <a:ext cx="1117755" cy="588787"/>
            <a:chOff x="4657402" y="818340"/>
            <a:chExt cx="1763155" cy="819364"/>
          </a:xfrm>
        </p:grpSpPr>
        <p:sp>
          <p:nvSpPr>
            <p:cNvPr id="10" name="Rectangle 9"/>
            <p:cNvSpPr/>
            <p:nvPr/>
          </p:nvSpPr>
          <p:spPr>
            <a:xfrm rot="1053136">
              <a:off x="4826096" y="924893"/>
              <a:ext cx="1425770" cy="71281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4657402" y="818340"/>
              <a:ext cx="1763155" cy="712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600" kern="1200" dirty="0" smtClean="0">
                  <a:latin typeface="Century Gothic" panose="020B0502020202020204" pitchFamily="34" charset="0"/>
                </a:rPr>
                <a:t>Reading </a:t>
              </a:r>
            </a:p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600" kern="1200" dirty="0" smtClean="0">
                  <a:latin typeface="Century Gothic" panose="020B0502020202020204" pitchFamily="34" charset="0"/>
                </a:rPr>
                <a:t>in Year 1</a:t>
              </a:r>
              <a:endParaRPr lang="en-GB" sz="1600" kern="12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670419" y="260648"/>
            <a:ext cx="7294069" cy="52322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entury Gothic" panose="020B0502020202020204" pitchFamily="34" charset="0"/>
              </a:rPr>
              <a:t>Beginning to read with pace &amp; fluency…</a:t>
            </a:r>
            <a:endParaRPr lang="en-GB" sz="3200" dirty="0">
              <a:latin typeface="Century Gothic" panose="020B0502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77616" y="1126811"/>
            <a:ext cx="4956479" cy="369332"/>
          </a:xfrm>
          <a:prstGeom prst="rect">
            <a:avLst/>
          </a:prstGeom>
          <a:ln w="3810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latin typeface="Century Gothic" panose="020B0502020202020204" pitchFamily="34" charset="0"/>
              </a:rPr>
              <a:t>1. First 100 High Frequency Words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72" t="12949" r="53705" b="9127"/>
          <a:stretch/>
        </p:blipFill>
        <p:spPr bwMode="auto">
          <a:xfrm>
            <a:off x="3322124" y="1962929"/>
            <a:ext cx="3292303" cy="4634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6660232" y="3356096"/>
            <a:ext cx="2160240" cy="1477328"/>
          </a:xfrm>
          <a:prstGeom prst="rect">
            <a:avLst/>
          </a:prstGeom>
          <a:ln w="3810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latin typeface="Century Gothic" panose="020B0502020202020204" pitchFamily="34" charset="0"/>
              </a:rPr>
              <a:t>Not decodable</a:t>
            </a:r>
          </a:p>
          <a:p>
            <a:pPr algn="ctr"/>
            <a:endParaRPr lang="en-GB" dirty="0">
              <a:latin typeface="Century Gothic" panose="020B0502020202020204" pitchFamily="34" charset="0"/>
            </a:endParaRPr>
          </a:p>
          <a:p>
            <a:pPr algn="ctr"/>
            <a:r>
              <a:rPr lang="en-GB" dirty="0" smtClean="0">
                <a:latin typeface="Century Gothic" panose="020B0502020202020204" pitchFamily="34" charset="0"/>
              </a:rPr>
              <a:t>Children just have to learn these to memory!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39552" y="2963089"/>
            <a:ext cx="2160240" cy="369332"/>
          </a:xfrm>
          <a:prstGeom prst="rect">
            <a:avLst/>
          </a:prstGeom>
          <a:ln w="3810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latin typeface="Century Gothic" panose="020B0502020202020204" pitchFamily="34" charset="0"/>
              </a:rPr>
              <a:t>Decodable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699792" y="3356096"/>
            <a:ext cx="720080" cy="92404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6444208" y="2870399"/>
            <a:ext cx="409302" cy="44951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22092" y="5150086"/>
            <a:ext cx="2860950" cy="1384995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entury Gothic" panose="020B0502020202020204" pitchFamily="34" charset="0"/>
              </a:rPr>
              <a:t>Focus on spelling these words as well…</a:t>
            </a:r>
            <a:endParaRPr lang="en-GB" sz="3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750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053136">
            <a:off x="3788051" y="3091655"/>
            <a:ext cx="2360451" cy="1220196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Rectangle 9"/>
          <p:cNvSpPr/>
          <p:nvPr/>
        </p:nvSpPr>
        <p:spPr>
          <a:xfrm rot="1053136">
            <a:off x="357901" y="691160"/>
            <a:ext cx="903869" cy="51221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" name="Rectangle 2"/>
          <p:cNvSpPr/>
          <p:nvPr/>
        </p:nvSpPr>
        <p:spPr>
          <a:xfrm>
            <a:off x="2277616" y="1126811"/>
            <a:ext cx="4956479" cy="369332"/>
          </a:xfrm>
          <a:prstGeom prst="rect">
            <a:avLst/>
          </a:prstGeom>
          <a:ln w="3810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latin typeface="Century Gothic" panose="020B0502020202020204" pitchFamily="34" charset="0"/>
              </a:rPr>
              <a:t>2. Next </a:t>
            </a:r>
            <a:r>
              <a:rPr lang="en-GB" dirty="0">
                <a:latin typeface="Century Gothic" panose="020B0502020202020204" pitchFamily="34" charset="0"/>
              </a:rPr>
              <a:t>2</a:t>
            </a:r>
            <a:r>
              <a:rPr lang="en-GB" dirty="0" smtClean="0">
                <a:latin typeface="Century Gothic" panose="020B0502020202020204" pitchFamily="34" charset="0"/>
              </a:rPr>
              <a:t>00 High Frequency Words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38" t="15403" r="45451" b="7693"/>
          <a:stretch/>
        </p:blipFill>
        <p:spPr bwMode="auto">
          <a:xfrm>
            <a:off x="3203848" y="1844824"/>
            <a:ext cx="3365042" cy="4691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670419" y="260648"/>
            <a:ext cx="7294069" cy="52322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entury Gothic" panose="020B0502020202020204" pitchFamily="34" charset="0"/>
              </a:rPr>
              <a:t>Beginning to read with pace &amp; fluency…</a:t>
            </a:r>
            <a:endParaRPr lang="en-GB" sz="3200" dirty="0">
              <a:latin typeface="Century Gothic" panose="020B0502020202020204" pitchFamily="34" charset="0"/>
            </a:endParaRPr>
          </a:p>
        </p:txBody>
      </p:sp>
      <p:sp>
        <p:nvSpPr>
          <p:cNvPr id="13" name="Circular Arrow 12"/>
          <p:cNvSpPr/>
          <p:nvPr/>
        </p:nvSpPr>
        <p:spPr>
          <a:xfrm>
            <a:off x="0" y="22378"/>
            <a:ext cx="1619672" cy="1606422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0800000"/>
              <a:gd name="adj5" fmla="val 12500"/>
            </a:avLst>
          </a:pr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4" name="Group 13"/>
          <p:cNvGrpSpPr/>
          <p:nvPr/>
        </p:nvGrpSpPr>
        <p:grpSpPr>
          <a:xfrm>
            <a:off x="250958" y="614592"/>
            <a:ext cx="1117755" cy="588787"/>
            <a:chOff x="4657402" y="818340"/>
            <a:chExt cx="1763155" cy="819364"/>
          </a:xfrm>
        </p:grpSpPr>
        <p:sp>
          <p:nvSpPr>
            <p:cNvPr id="15" name="Rectangle 14"/>
            <p:cNvSpPr/>
            <p:nvPr/>
          </p:nvSpPr>
          <p:spPr>
            <a:xfrm rot="1053136">
              <a:off x="4826096" y="924893"/>
              <a:ext cx="1425770" cy="71281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Rectangle 15"/>
            <p:cNvSpPr/>
            <p:nvPr/>
          </p:nvSpPr>
          <p:spPr>
            <a:xfrm>
              <a:off x="4657402" y="818340"/>
              <a:ext cx="1763155" cy="712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600" kern="1200" dirty="0" smtClean="0">
                  <a:latin typeface="Century Gothic" panose="020B0502020202020204" pitchFamily="34" charset="0"/>
                </a:rPr>
                <a:t>Reading </a:t>
              </a:r>
            </a:p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600" kern="1200" dirty="0" smtClean="0">
                  <a:latin typeface="Century Gothic" panose="020B0502020202020204" pitchFamily="34" charset="0"/>
                </a:rPr>
                <a:t>in Year 1</a:t>
              </a:r>
              <a:endParaRPr lang="en-GB" sz="1600" kern="1200" dirty="0"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190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 rot="1053136">
            <a:off x="357901" y="691160"/>
            <a:ext cx="903869" cy="51221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TextBox 11"/>
          <p:cNvSpPr txBox="1"/>
          <p:nvPr/>
        </p:nvSpPr>
        <p:spPr>
          <a:xfrm>
            <a:off x="1886443" y="260648"/>
            <a:ext cx="3045597" cy="52322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entury Gothic" panose="020B0502020202020204" pitchFamily="34" charset="0"/>
              </a:rPr>
              <a:t>Comprehension</a:t>
            </a:r>
            <a:endParaRPr lang="en-GB" sz="3200" dirty="0">
              <a:latin typeface="Century Gothic" panose="020B0502020202020204" pitchFamily="34" charset="0"/>
            </a:endParaRPr>
          </a:p>
        </p:txBody>
      </p:sp>
      <p:sp>
        <p:nvSpPr>
          <p:cNvPr id="13" name="Circular Arrow 12"/>
          <p:cNvSpPr/>
          <p:nvPr/>
        </p:nvSpPr>
        <p:spPr>
          <a:xfrm>
            <a:off x="0" y="22378"/>
            <a:ext cx="1619672" cy="1606422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0800000"/>
              <a:gd name="adj5" fmla="val 12500"/>
            </a:avLst>
          </a:pr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4" name="Group 13"/>
          <p:cNvGrpSpPr/>
          <p:nvPr/>
        </p:nvGrpSpPr>
        <p:grpSpPr>
          <a:xfrm>
            <a:off x="250958" y="614592"/>
            <a:ext cx="1117755" cy="588787"/>
            <a:chOff x="4657402" y="818340"/>
            <a:chExt cx="1763155" cy="819364"/>
          </a:xfrm>
        </p:grpSpPr>
        <p:sp>
          <p:nvSpPr>
            <p:cNvPr id="15" name="Rectangle 14"/>
            <p:cNvSpPr/>
            <p:nvPr/>
          </p:nvSpPr>
          <p:spPr>
            <a:xfrm rot="1053136">
              <a:off x="4826096" y="924893"/>
              <a:ext cx="1425770" cy="71281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Rectangle 15"/>
            <p:cNvSpPr/>
            <p:nvPr/>
          </p:nvSpPr>
          <p:spPr>
            <a:xfrm>
              <a:off x="4657402" y="818340"/>
              <a:ext cx="1763155" cy="712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600" kern="1200" dirty="0" smtClean="0">
                  <a:latin typeface="Century Gothic" panose="020B0502020202020204" pitchFamily="34" charset="0"/>
                </a:rPr>
                <a:t>Reading </a:t>
              </a:r>
            </a:p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600" kern="1200" dirty="0" smtClean="0">
                  <a:latin typeface="Century Gothic" panose="020B0502020202020204" pitchFamily="34" charset="0"/>
                </a:rPr>
                <a:t>in Year 1</a:t>
              </a:r>
              <a:endParaRPr lang="en-GB" sz="1600" kern="1200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755576" y="1865680"/>
            <a:ext cx="7632848" cy="4567629"/>
            <a:chOff x="1820210" y="3324224"/>
            <a:chExt cx="6136166" cy="3798399"/>
          </a:xfrm>
        </p:grpSpPr>
        <p:pic>
          <p:nvPicPr>
            <p:cNvPr id="20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8" t="27394" r="43219" b="12301"/>
            <a:stretch/>
          </p:blipFill>
          <p:spPr bwMode="auto">
            <a:xfrm>
              <a:off x="1820210" y="3324224"/>
              <a:ext cx="6136166" cy="3798399"/>
            </a:xfrm>
            <a:prstGeom prst="rect">
              <a:avLst/>
            </a:prstGeom>
            <a:noFill/>
            <a:ln w="38100">
              <a:solidFill>
                <a:srgbClr val="00B05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21" name="Rectangle 20"/>
            <p:cNvSpPr/>
            <p:nvPr/>
          </p:nvSpPr>
          <p:spPr>
            <a:xfrm>
              <a:off x="5409288" y="6369243"/>
              <a:ext cx="2547088" cy="7533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484050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 rot="1053136">
            <a:off x="357901" y="691160"/>
            <a:ext cx="903869" cy="51221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TextBox 11"/>
          <p:cNvSpPr txBox="1"/>
          <p:nvPr/>
        </p:nvSpPr>
        <p:spPr>
          <a:xfrm>
            <a:off x="1886443" y="260648"/>
            <a:ext cx="3045597" cy="52322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entury Gothic" panose="020B0502020202020204" pitchFamily="34" charset="0"/>
              </a:rPr>
              <a:t>Comprehension</a:t>
            </a:r>
            <a:endParaRPr lang="en-GB" sz="3200" dirty="0">
              <a:latin typeface="Century Gothic" panose="020B0502020202020204" pitchFamily="34" charset="0"/>
            </a:endParaRPr>
          </a:p>
        </p:txBody>
      </p:sp>
      <p:sp>
        <p:nvSpPr>
          <p:cNvPr id="13" name="Circular Arrow 12"/>
          <p:cNvSpPr/>
          <p:nvPr/>
        </p:nvSpPr>
        <p:spPr>
          <a:xfrm>
            <a:off x="0" y="22378"/>
            <a:ext cx="1619672" cy="1606422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0800000"/>
              <a:gd name="adj5" fmla="val 12500"/>
            </a:avLst>
          </a:prstGeom>
          <a:solidFill>
            <a:srgbClr val="00B05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4" name="Group 13"/>
          <p:cNvGrpSpPr/>
          <p:nvPr/>
        </p:nvGrpSpPr>
        <p:grpSpPr>
          <a:xfrm>
            <a:off x="250958" y="614592"/>
            <a:ext cx="1117755" cy="588787"/>
            <a:chOff x="4657402" y="818340"/>
            <a:chExt cx="1763155" cy="819364"/>
          </a:xfrm>
        </p:grpSpPr>
        <p:sp>
          <p:nvSpPr>
            <p:cNvPr id="15" name="Rectangle 14"/>
            <p:cNvSpPr/>
            <p:nvPr/>
          </p:nvSpPr>
          <p:spPr>
            <a:xfrm rot="1053136">
              <a:off x="4826096" y="924893"/>
              <a:ext cx="1425770" cy="71281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Rectangle 15"/>
            <p:cNvSpPr/>
            <p:nvPr/>
          </p:nvSpPr>
          <p:spPr>
            <a:xfrm>
              <a:off x="4657402" y="818340"/>
              <a:ext cx="1763155" cy="712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600" kern="1200" dirty="0" smtClean="0">
                  <a:latin typeface="Century Gothic" panose="020B0502020202020204" pitchFamily="34" charset="0"/>
                </a:rPr>
                <a:t>Reading </a:t>
              </a:r>
            </a:p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600" kern="1200" dirty="0" smtClean="0">
                  <a:latin typeface="Century Gothic" panose="020B0502020202020204" pitchFamily="34" charset="0"/>
                </a:rPr>
                <a:t>in Year 1</a:t>
              </a:r>
              <a:endParaRPr lang="en-GB" sz="1600" kern="12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 rot="641052">
            <a:off x="6873450" y="427916"/>
            <a:ext cx="1890780" cy="92333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Do children understand what they are reading?!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897" y="1346491"/>
            <a:ext cx="5033569" cy="5197596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3673604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cular Arrow 3"/>
          <p:cNvSpPr/>
          <p:nvPr/>
        </p:nvSpPr>
        <p:spPr>
          <a:xfrm>
            <a:off x="2483768" y="855374"/>
            <a:ext cx="4229770" cy="4373915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0800000"/>
              <a:gd name="adj5" fmla="val 12500"/>
            </a:avLst>
          </a:pr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5" name="Group 4"/>
          <p:cNvGrpSpPr/>
          <p:nvPr/>
        </p:nvGrpSpPr>
        <p:grpSpPr>
          <a:xfrm>
            <a:off x="3131840" y="2623054"/>
            <a:ext cx="3016663" cy="1688797"/>
            <a:chOff x="4429728" y="651147"/>
            <a:chExt cx="1822138" cy="986557"/>
          </a:xfrm>
        </p:grpSpPr>
        <p:sp>
          <p:nvSpPr>
            <p:cNvPr id="6" name="Rectangle 5"/>
            <p:cNvSpPr/>
            <p:nvPr/>
          </p:nvSpPr>
          <p:spPr>
            <a:xfrm rot="1053136">
              <a:off x="4826096" y="924893"/>
              <a:ext cx="1425770" cy="71281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4429728" y="651147"/>
              <a:ext cx="1652795" cy="712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4000" kern="1200" dirty="0">
                  <a:latin typeface="Century Gothic" panose="020B0502020202020204" pitchFamily="34" charset="0"/>
                </a:rPr>
                <a:t>What is </a:t>
              </a:r>
              <a:r>
                <a:rPr lang="en-GB" sz="4000" kern="1200" dirty="0" smtClean="0">
                  <a:latin typeface="Century Gothic" panose="020B0502020202020204" pitchFamily="34" charset="0"/>
                </a:rPr>
                <a:t>retrieving?</a:t>
              </a:r>
              <a:endParaRPr lang="en-GB" sz="4000" kern="12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-44267" y="5742841"/>
            <a:ext cx="2528746" cy="40011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20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R</a:t>
            </a:r>
            <a:r>
              <a:rPr lang="en-GB" sz="2000" dirty="0" smtClean="0">
                <a:latin typeface="Century Gothic" panose="020B0502020202020204" pitchFamily="34" charset="0"/>
              </a:rPr>
              <a:t>etrieve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350252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80" t="13574" r="31046" b="10640"/>
          <a:stretch/>
        </p:blipFill>
        <p:spPr bwMode="auto">
          <a:xfrm>
            <a:off x="908754" y="1916832"/>
            <a:ext cx="3582075" cy="39560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9" name="Rectangle 8"/>
          <p:cNvSpPr/>
          <p:nvPr/>
        </p:nvSpPr>
        <p:spPr>
          <a:xfrm>
            <a:off x="171046" y="260648"/>
            <a:ext cx="2528746" cy="40011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20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R</a:t>
            </a:r>
            <a:r>
              <a:rPr lang="en-GB" sz="2000" dirty="0" smtClean="0">
                <a:latin typeface="Century Gothic" panose="020B0502020202020204" pitchFamily="34" charset="0"/>
              </a:rPr>
              <a:t>etrieve</a:t>
            </a:r>
            <a:endParaRPr lang="en-GB" dirty="0" smtClean="0"/>
          </a:p>
        </p:txBody>
      </p:sp>
      <p:sp>
        <p:nvSpPr>
          <p:cNvPr id="6" name="Rounded Rectangle 5"/>
          <p:cNvSpPr/>
          <p:nvPr/>
        </p:nvSpPr>
        <p:spPr>
          <a:xfrm>
            <a:off x="5234819" y="4256272"/>
            <a:ext cx="3312368" cy="2160240"/>
          </a:xfrm>
          <a:prstGeom prst="round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 smtClean="0">
                <a:latin typeface="Comic Sans MS" panose="030F0702030302020204" pitchFamily="66" charset="0"/>
              </a:rPr>
              <a:t>What happens when Giant George’s wish comes true’? </a:t>
            </a:r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Tick </a:t>
            </a:r>
            <a:r>
              <a:rPr lang="en-GB" b="1" dirty="0">
                <a:latin typeface="Comic Sans MS" panose="030F0702030302020204" pitchFamily="66" charset="0"/>
              </a:rPr>
              <a:t>one </a:t>
            </a:r>
            <a:r>
              <a:rPr lang="en-GB" dirty="0">
                <a:latin typeface="Comic Sans MS" panose="030F0702030302020204" pitchFamily="66" charset="0"/>
              </a:rPr>
              <a:t>box. </a:t>
            </a:r>
          </a:p>
          <a:p>
            <a:endParaRPr lang="en-GB" dirty="0" smtClean="0">
              <a:latin typeface="Comic Sans MS" panose="030F0702030302020204" pitchFamily="66" charset="0"/>
            </a:endParaRPr>
          </a:p>
          <a:p>
            <a:r>
              <a:rPr lang="en-GB" sz="1600" dirty="0" smtClean="0">
                <a:latin typeface="Comic Sans MS" panose="030F0702030302020204" pitchFamily="66" charset="0"/>
              </a:rPr>
              <a:t>He says magic is strange</a:t>
            </a:r>
            <a:endParaRPr lang="en-GB" sz="1600" dirty="0">
              <a:latin typeface="Comic Sans MS" panose="030F0702030302020204" pitchFamily="66" charset="0"/>
            </a:endParaRPr>
          </a:p>
          <a:p>
            <a:r>
              <a:rPr lang="en-GB" sz="1600" dirty="0" smtClean="0">
                <a:latin typeface="Comic Sans MS" panose="030F0702030302020204" pitchFamily="66" charset="0"/>
              </a:rPr>
              <a:t>He gets smaller and smaller</a:t>
            </a:r>
            <a:endParaRPr lang="en-GB" sz="1600" dirty="0">
              <a:latin typeface="Comic Sans MS" panose="030F0702030302020204" pitchFamily="66" charset="0"/>
            </a:endParaRPr>
          </a:p>
          <a:p>
            <a:r>
              <a:rPr lang="en-GB" sz="1600" dirty="0">
                <a:latin typeface="Comic Sans MS" panose="030F0702030302020204" pitchFamily="66" charset="0"/>
              </a:rPr>
              <a:t>He gets </a:t>
            </a:r>
            <a:r>
              <a:rPr lang="en-GB" sz="1600" dirty="0" smtClean="0">
                <a:latin typeface="Comic Sans MS" panose="030F0702030302020204" pitchFamily="66" charset="0"/>
              </a:rPr>
              <a:t>bigger </a:t>
            </a:r>
            <a:r>
              <a:rPr lang="en-GB" sz="1600" dirty="0">
                <a:latin typeface="Comic Sans MS" panose="030F0702030302020204" pitchFamily="66" charset="0"/>
              </a:rPr>
              <a:t>and </a:t>
            </a:r>
            <a:r>
              <a:rPr lang="en-GB" sz="1600" dirty="0" smtClean="0">
                <a:latin typeface="Comic Sans MS" panose="030F0702030302020204" pitchFamily="66" charset="0"/>
              </a:rPr>
              <a:t>bigger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172400" y="5536807"/>
            <a:ext cx="236502" cy="211018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8172400" y="5797815"/>
            <a:ext cx="236502" cy="211018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8172400" y="6070377"/>
            <a:ext cx="236502" cy="211018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Callout 11"/>
          <p:cNvSpPr/>
          <p:nvPr/>
        </p:nvSpPr>
        <p:spPr>
          <a:xfrm>
            <a:off x="5076056" y="440690"/>
            <a:ext cx="3528392" cy="1404134"/>
          </a:xfrm>
          <a:prstGeom prst="wedgeEllipseCallout">
            <a:avLst>
              <a:gd name="adj1" fmla="val -58428"/>
              <a:gd name="adj2" fmla="val -43730"/>
            </a:avLst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5618362" y="660758"/>
            <a:ext cx="25452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Century Gothic" panose="020B0502020202020204" pitchFamily="34" charset="0"/>
              </a:rPr>
              <a:t>What is happening at this point in the story?</a:t>
            </a:r>
          </a:p>
        </p:txBody>
      </p:sp>
      <p:sp>
        <p:nvSpPr>
          <p:cNvPr id="14" name="Oval Callout 13"/>
          <p:cNvSpPr/>
          <p:nvPr/>
        </p:nvSpPr>
        <p:spPr>
          <a:xfrm>
            <a:off x="5075283" y="2399487"/>
            <a:ext cx="3528392" cy="1500146"/>
          </a:xfrm>
          <a:prstGeom prst="wedgeEllipseCallout">
            <a:avLst>
              <a:gd name="adj1" fmla="val -58428"/>
              <a:gd name="adj2" fmla="val -43730"/>
            </a:avLst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5749312" y="2745051"/>
            <a:ext cx="2253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>
                <a:latin typeface="Century Gothic" panose="020B0502020202020204" pitchFamily="34" charset="0"/>
              </a:rPr>
              <a:t>What is Giant George’s wish?</a:t>
            </a:r>
            <a:endParaRPr lang="en-GB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449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cular Arrow 3"/>
          <p:cNvSpPr/>
          <p:nvPr/>
        </p:nvSpPr>
        <p:spPr>
          <a:xfrm>
            <a:off x="2483768" y="855374"/>
            <a:ext cx="4229770" cy="4373915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0800000"/>
              <a:gd name="adj5" fmla="val 12500"/>
            </a:avLst>
          </a:pr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5" name="Group 4"/>
          <p:cNvGrpSpPr/>
          <p:nvPr/>
        </p:nvGrpSpPr>
        <p:grpSpPr>
          <a:xfrm>
            <a:off x="3203849" y="2623054"/>
            <a:ext cx="2944657" cy="1688797"/>
            <a:chOff x="4473222" y="651147"/>
            <a:chExt cx="1778644" cy="986557"/>
          </a:xfrm>
        </p:grpSpPr>
        <p:sp>
          <p:nvSpPr>
            <p:cNvPr id="6" name="Rectangle 5"/>
            <p:cNvSpPr/>
            <p:nvPr/>
          </p:nvSpPr>
          <p:spPr>
            <a:xfrm rot="1053136">
              <a:off x="4826096" y="924893"/>
              <a:ext cx="1425770" cy="71281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4473222" y="651147"/>
              <a:ext cx="1566679" cy="712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4000" kern="1200" dirty="0">
                  <a:latin typeface="Century Gothic" panose="020B0502020202020204" pitchFamily="34" charset="0"/>
                </a:rPr>
                <a:t>What is </a:t>
              </a:r>
              <a:r>
                <a:rPr lang="en-GB" sz="4000" kern="1200" dirty="0" smtClean="0">
                  <a:latin typeface="Century Gothic" panose="020B0502020202020204" pitchFamily="34" charset="0"/>
                </a:rPr>
                <a:t>exploring?</a:t>
              </a:r>
              <a:endParaRPr lang="en-GB" sz="4000" kern="12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>
            <a:off x="171046" y="6269250"/>
            <a:ext cx="2528746" cy="40011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20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n-GB" sz="2000" dirty="0" smtClean="0">
                <a:latin typeface="Century Gothic" panose="020B0502020202020204" pitchFamily="34" charset="0"/>
              </a:rPr>
              <a:t>xplore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039776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1046" y="260648"/>
            <a:ext cx="2528746" cy="40011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20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n-GB" sz="2000" dirty="0" smtClean="0">
                <a:latin typeface="Century Gothic" panose="020B0502020202020204" pitchFamily="34" charset="0"/>
              </a:rPr>
              <a:t>xplore</a:t>
            </a:r>
            <a:endParaRPr lang="en-GB" dirty="0" smtClean="0"/>
          </a:p>
        </p:txBody>
      </p:sp>
      <p:sp>
        <p:nvSpPr>
          <p:cNvPr id="5" name="Oval Callout 4"/>
          <p:cNvSpPr/>
          <p:nvPr/>
        </p:nvSpPr>
        <p:spPr>
          <a:xfrm>
            <a:off x="5076056" y="440690"/>
            <a:ext cx="3528392" cy="1836182"/>
          </a:xfrm>
          <a:prstGeom prst="wedgeEllipseCallout">
            <a:avLst>
              <a:gd name="adj1" fmla="val -108434"/>
              <a:gd name="adj2" fmla="val -47524"/>
            </a:avLst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78" t="15036" r="31861" b="10145"/>
          <a:stretch/>
        </p:blipFill>
        <p:spPr bwMode="auto">
          <a:xfrm>
            <a:off x="539552" y="1621415"/>
            <a:ext cx="3713669" cy="42962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7" name="TextBox 6"/>
          <p:cNvSpPr txBox="1"/>
          <p:nvPr/>
        </p:nvSpPr>
        <p:spPr>
          <a:xfrm>
            <a:off x="5618361" y="850949"/>
            <a:ext cx="25452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latin typeface="Century Gothic" panose="020B0502020202020204" pitchFamily="34" charset="0"/>
              </a:rPr>
              <a:t>Why are some words written in bold in the text?</a:t>
            </a:r>
            <a:endParaRPr lang="en-GB" sz="2000" b="1" dirty="0">
              <a:latin typeface="Century Gothic" panose="020B0502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234819" y="4256272"/>
            <a:ext cx="3312368" cy="2160240"/>
          </a:xfrm>
          <a:prstGeom prst="round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 smtClean="0">
                <a:latin typeface="Comic Sans MS" panose="030F0702030302020204" pitchFamily="66" charset="0"/>
              </a:rPr>
              <a:t>When will you see a small shoot’? 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endParaRPr lang="en-GB" dirty="0" smtClean="0">
              <a:latin typeface="Comic Sans MS" panose="030F0702030302020204" pitchFamily="66" charset="0"/>
            </a:endParaRPr>
          </a:p>
          <a:p>
            <a:r>
              <a:rPr lang="en-GB" dirty="0" smtClean="0">
                <a:latin typeface="Comic Sans MS" panose="030F0702030302020204" pitchFamily="66" charset="0"/>
              </a:rPr>
              <a:t>____________________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1" name="Oval Callout 10"/>
          <p:cNvSpPr/>
          <p:nvPr/>
        </p:nvSpPr>
        <p:spPr>
          <a:xfrm>
            <a:off x="5126807" y="2564904"/>
            <a:ext cx="3528392" cy="1404134"/>
          </a:xfrm>
          <a:prstGeom prst="wedgeEllipseCallout">
            <a:avLst>
              <a:gd name="adj1" fmla="val -58428"/>
              <a:gd name="adj2" fmla="val -43730"/>
            </a:avLst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5669113" y="2913028"/>
            <a:ext cx="25452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latin typeface="Century Gothic" panose="020B0502020202020204" pitchFamily="34" charset="0"/>
              </a:rPr>
              <a:t>Where do the roots grow?</a:t>
            </a:r>
            <a:endParaRPr lang="en-GB" sz="20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942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cular Arrow 3"/>
          <p:cNvSpPr/>
          <p:nvPr/>
        </p:nvSpPr>
        <p:spPr>
          <a:xfrm>
            <a:off x="2483768" y="855374"/>
            <a:ext cx="4229770" cy="4373915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0800000"/>
              <a:gd name="adj5" fmla="val 12500"/>
            </a:avLst>
          </a:pr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5" name="Group 4"/>
          <p:cNvGrpSpPr/>
          <p:nvPr/>
        </p:nvGrpSpPr>
        <p:grpSpPr>
          <a:xfrm>
            <a:off x="2434629" y="2348880"/>
            <a:ext cx="4114827" cy="1879620"/>
            <a:chOff x="4107705" y="539673"/>
            <a:chExt cx="2144161" cy="1098031"/>
          </a:xfrm>
        </p:grpSpPr>
        <p:sp>
          <p:nvSpPr>
            <p:cNvPr id="6" name="Rectangle 5"/>
            <p:cNvSpPr/>
            <p:nvPr/>
          </p:nvSpPr>
          <p:spPr>
            <a:xfrm rot="1053136">
              <a:off x="4826096" y="924893"/>
              <a:ext cx="1425770" cy="71281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4107705" y="539673"/>
              <a:ext cx="2131234" cy="712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4000" kern="1200" dirty="0">
                  <a:latin typeface="Century Gothic" panose="020B0502020202020204" pitchFamily="34" charset="0"/>
                </a:rPr>
                <a:t>What is </a:t>
              </a:r>
              <a:r>
                <a:rPr lang="en-GB" sz="4000" kern="1200" dirty="0" smtClean="0">
                  <a:latin typeface="Century Gothic" panose="020B0502020202020204" pitchFamily="34" charset="0"/>
                </a:rPr>
                <a:t>deducing </a:t>
              </a:r>
            </a:p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4000" kern="1200" dirty="0" smtClean="0">
                  <a:latin typeface="Century Gothic" panose="020B0502020202020204" pitchFamily="34" charset="0"/>
                </a:rPr>
                <a:t>and inferring?</a:t>
              </a:r>
              <a:endParaRPr lang="en-GB" sz="4000" kern="12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-44267" y="5742841"/>
            <a:ext cx="2528746" cy="40011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20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D</a:t>
            </a:r>
            <a:r>
              <a:rPr lang="en-GB" sz="2000" dirty="0" smtClean="0">
                <a:latin typeface="Century Gothic" panose="020B0502020202020204" pitchFamily="34" charset="0"/>
              </a:rPr>
              <a:t>educe &amp; Infer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402373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260648"/>
            <a:ext cx="2528746" cy="40011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20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D</a:t>
            </a:r>
            <a:r>
              <a:rPr lang="en-GB" sz="2000" dirty="0" smtClean="0">
                <a:latin typeface="Century Gothic" panose="020B0502020202020204" pitchFamily="34" charset="0"/>
              </a:rPr>
              <a:t>educe &amp; Infer</a:t>
            </a:r>
            <a:endParaRPr lang="en-GB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87" t="18287" r="30944" b="4607"/>
          <a:stretch/>
        </p:blipFill>
        <p:spPr bwMode="auto">
          <a:xfrm>
            <a:off x="467544" y="1609260"/>
            <a:ext cx="4084907" cy="46280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7" name="TextBox 6"/>
          <p:cNvSpPr txBox="1"/>
          <p:nvPr/>
        </p:nvSpPr>
        <p:spPr>
          <a:xfrm>
            <a:off x="5724127" y="805073"/>
            <a:ext cx="25452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latin typeface="Century Gothic" panose="020B0502020202020204" pitchFamily="34" charset="0"/>
              </a:rPr>
              <a:t>How do you know that he enjoys having a little brother?</a:t>
            </a:r>
            <a:endParaRPr lang="en-GB" sz="2000" b="1" dirty="0">
              <a:latin typeface="Century Gothic" panose="020B0502020202020204" pitchFamily="34" charset="0"/>
            </a:endParaRPr>
          </a:p>
        </p:txBody>
      </p:sp>
      <p:sp>
        <p:nvSpPr>
          <p:cNvPr id="8" name="Oval Callout 7"/>
          <p:cNvSpPr/>
          <p:nvPr/>
        </p:nvSpPr>
        <p:spPr>
          <a:xfrm>
            <a:off x="5228456" y="593090"/>
            <a:ext cx="3528392" cy="2052206"/>
          </a:xfrm>
          <a:prstGeom prst="wedgeEllipseCallout">
            <a:avLst>
              <a:gd name="adj1" fmla="val -108434"/>
              <a:gd name="adj2" fmla="val -47524"/>
            </a:avLst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Callout 8"/>
          <p:cNvSpPr/>
          <p:nvPr/>
        </p:nvSpPr>
        <p:spPr>
          <a:xfrm>
            <a:off x="5126807" y="2878877"/>
            <a:ext cx="3528392" cy="1404134"/>
          </a:xfrm>
          <a:prstGeom prst="wedgeEllipseCallout">
            <a:avLst>
              <a:gd name="adj1" fmla="val -58428"/>
              <a:gd name="adj2" fmla="val -43730"/>
            </a:avLst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5707684" y="3227001"/>
            <a:ext cx="25452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latin typeface="Century Gothic" panose="020B0502020202020204" pitchFamily="34" charset="0"/>
              </a:rPr>
              <a:t>What might happen next?</a:t>
            </a:r>
            <a:endParaRPr lang="en-GB" sz="2000" b="1" dirty="0">
              <a:latin typeface="Century Gothic" panose="020B0502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234819" y="4437112"/>
            <a:ext cx="3312368" cy="2160240"/>
          </a:xfrm>
          <a:prstGeom prst="round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 smtClean="0">
                <a:latin typeface="Comic Sans MS" panose="030F0702030302020204" pitchFamily="66" charset="0"/>
              </a:rPr>
              <a:t>How does Sam feel? 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endParaRPr lang="en-GB" dirty="0" smtClean="0">
              <a:latin typeface="Comic Sans MS" panose="030F0702030302020204" pitchFamily="66" charset="0"/>
            </a:endParaRPr>
          </a:p>
          <a:p>
            <a:r>
              <a:rPr lang="en-GB" dirty="0" smtClean="0">
                <a:latin typeface="Comic Sans MS" panose="030F0702030302020204" pitchFamily="66" charset="0"/>
              </a:rPr>
              <a:t>____________________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467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cular Arrow 3"/>
          <p:cNvSpPr/>
          <p:nvPr/>
        </p:nvSpPr>
        <p:spPr>
          <a:xfrm>
            <a:off x="2483768" y="855374"/>
            <a:ext cx="4229770" cy="4373915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0800000"/>
              <a:gd name="adj5" fmla="val 12500"/>
            </a:avLst>
          </a:pr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3203848" y="2564904"/>
            <a:ext cx="2736305" cy="122019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3200" kern="1200" dirty="0" smtClean="0">
                <a:latin typeface="Century Gothic" panose="020B0502020202020204" pitchFamily="34" charset="0"/>
              </a:rPr>
              <a:t>Vocabulary underpins everything we do!</a:t>
            </a:r>
            <a:endParaRPr lang="en-GB" sz="3200" kern="1200" dirty="0"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9749" y="6341258"/>
            <a:ext cx="4256227" cy="40011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20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V</a:t>
            </a:r>
            <a:r>
              <a:rPr lang="en-GB" sz="2000" dirty="0" smtClean="0">
                <a:latin typeface="Century Gothic" panose="020B0502020202020204" pitchFamily="34" charset="0"/>
              </a:rPr>
              <a:t>ocabulary Comparison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83097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1" t="6748" r="7718" b="18863"/>
          <a:stretch/>
        </p:blipFill>
        <p:spPr bwMode="auto">
          <a:xfrm>
            <a:off x="690761" y="1564954"/>
            <a:ext cx="3593207" cy="40697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6" name="Rectangle 5"/>
          <p:cNvSpPr/>
          <p:nvPr/>
        </p:nvSpPr>
        <p:spPr>
          <a:xfrm>
            <a:off x="392470" y="404664"/>
            <a:ext cx="4256227" cy="40011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20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V</a:t>
            </a:r>
            <a:r>
              <a:rPr lang="en-GB" sz="2000" dirty="0" smtClean="0">
                <a:latin typeface="Century Gothic" panose="020B0502020202020204" pitchFamily="34" charset="0"/>
              </a:rPr>
              <a:t>ocabulary Comparison</a:t>
            </a:r>
            <a:endParaRPr lang="en-GB" dirty="0" smtClean="0"/>
          </a:p>
        </p:txBody>
      </p:sp>
      <p:sp>
        <p:nvSpPr>
          <p:cNvPr id="7" name="Oval Callout 6"/>
          <p:cNvSpPr/>
          <p:nvPr/>
        </p:nvSpPr>
        <p:spPr>
          <a:xfrm>
            <a:off x="5076056" y="440690"/>
            <a:ext cx="3528392" cy="1404134"/>
          </a:xfrm>
          <a:prstGeom prst="wedgeEllipseCallout">
            <a:avLst>
              <a:gd name="adj1" fmla="val -58428"/>
              <a:gd name="adj2" fmla="val -43730"/>
            </a:avLst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5618362" y="785568"/>
            <a:ext cx="25452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latin typeface="Century Gothic" panose="020B0502020202020204" pitchFamily="34" charset="0"/>
              </a:rPr>
              <a:t>What word means the same as </a:t>
            </a:r>
            <a:r>
              <a:rPr lang="en-GB" sz="2000" b="1" i="1" dirty="0" smtClean="0">
                <a:latin typeface="Century Gothic" panose="020B0502020202020204" pitchFamily="34" charset="0"/>
              </a:rPr>
              <a:t>like</a:t>
            </a:r>
            <a:r>
              <a:rPr lang="en-GB" sz="2000" b="1" dirty="0" smtClean="0">
                <a:latin typeface="Century Gothic" panose="020B0502020202020204" pitchFamily="34" charset="0"/>
              </a:rPr>
              <a:t>?</a:t>
            </a:r>
            <a:endParaRPr lang="en-GB" sz="2000" b="1" dirty="0">
              <a:latin typeface="Century Gothic" panose="020B0502020202020204" pitchFamily="34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5234819" y="4256272"/>
            <a:ext cx="3312368" cy="2160240"/>
          </a:xfrm>
          <a:prstGeom prst="round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GB" dirty="0" smtClean="0">
                <a:latin typeface="Comic Sans MS" panose="030F0702030302020204" pitchFamily="66" charset="0"/>
              </a:rPr>
              <a:t>Which </a:t>
            </a:r>
            <a:r>
              <a:rPr lang="en-GB" dirty="0">
                <a:latin typeface="Comic Sans MS" panose="030F0702030302020204" pitchFamily="66" charset="0"/>
              </a:rPr>
              <a:t>word or phrase means the same as </a:t>
            </a:r>
            <a:r>
              <a:rPr lang="en-GB" dirty="0" smtClean="0">
                <a:latin typeface="Comic Sans MS" panose="030F0702030302020204" pitchFamily="66" charset="0"/>
              </a:rPr>
              <a:t>‘enjoy’? </a:t>
            </a:r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Tick </a:t>
            </a:r>
            <a:r>
              <a:rPr lang="en-GB" b="1" dirty="0">
                <a:latin typeface="Comic Sans MS" panose="030F0702030302020204" pitchFamily="66" charset="0"/>
              </a:rPr>
              <a:t>one </a:t>
            </a:r>
            <a:r>
              <a:rPr lang="en-GB" dirty="0">
                <a:latin typeface="Comic Sans MS" panose="030F0702030302020204" pitchFamily="66" charset="0"/>
              </a:rPr>
              <a:t>box. </a:t>
            </a:r>
          </a:p>
          <a:p>
            <a:endParaRPr lang="en-GB" dirty="0" smtClean="0">
              <a:latin typeface="Comic Sans MS" panose="030F0702030302020204" pitchFamily="66" charset="0"/>
            </a:endParaRPr>
          </a:p>
          <a:p>
            <a:r>
              <a:rPr lang="en-GB" dirty="0" smtClean="0">
                <a:latin typeface="Comic Sans MS" panose="030F0702030302020204" pitchFamily="66" charset="0"/>
              </a:rPr>
              <a:t>sad</a:t>
            </a:r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 smtClean="0">
                <a:latin typeface="Comic Sans MS" panose="030F0702030302020204" pitchFamily="66" charset="0"/>
              </a:rPr>
              <a:t>enjoy</a:t>
            </a:r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 smtClean="0">
                <a:latin typeface="Comic Sans MS" panose="030F0702030302020204" pitchFamily="66" charset="0"/>
              </a:rPr>
              <a:t>dislike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294461" y="5554099"/>
            <a:ext cx="236502" cy="211018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6294461" y="5815107"/>
            <a:ext cx="236502" cy="211018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6294461" y="6087669"/>
            <a:ext cx="236502" cy="211018"/>
          </a:xfrm>
          <a:prstGeom prst="rect">
            <a:avLst/>
          </a:prstGeom>
          <a:solidFill>
            <a:schemeClr val="bg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Callout 10"/>
          <p:cNvSpPr/>
          <p:nvPr/>
        </p:nvSpPr>
        <p:spPr>
          <a:xfrm>
            <a:off x="5075283" y="2063451"/>
            <a:ext cx="3528392" cy="1836182"/>
          </a:xfrm>
          <a:prstGeom prst="wedgeEllipseCallout">
            <a:avLst>
              <a:gd name="adj1" fmla="val -58428"/>
              <a:gd name="adj2" fmla="val -43730"/>
            </a:avLst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5749312" y="2399487"/>
            <a:ext cx="2253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>
                <a:latin typeface="Century Gothic" panose="020B0502020202020204" pitchFamily="34" charset="0"/>
              </a:rPr>
              <a:t>Can you think of other words that means </a:t>
            </a:r>
            <a:r>
              <a:rPr lang="en-GB" b="1" dirty="0">
                <a:latin typeface="Century Gothic" panose="020B0502020202020204" pitchFamily="34" charset="0"/>
              </a:rPr>
              <a:t>the same as </a:t>
            </a:r>
            <a:r>
              <a:rPr lang="en-GB" b="1" i="1" dirty="0" smtClean="0">
                <a:latin typeface="Century Gothic" panose="020B0502020202020204" pitchFamily="34" charset="0"/>
              </a:rPr>
              <a:t>enjoy</a:t>
            </a:r>
            <a:r>
              <a:rPr lang="en-GB" b="1" dirty="0" smtClean="0">
                <a:latin typeface="Century Gothic" panose="020B0502020202020204" pitchFamily="34" charset="0"/>
              </a:rPr>
              <a:t>?</a:t>
            </a:r>
            <a:endParaRPr lang="en-GB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57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053136">
            <a:off x="3788051" y="3091655"/>
            <a:ext cx="2360451" cy="1220196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Circular Arrow 7"/>
          <p:cNvSpPr/>
          <p:nvPr/>
        </p:nvSpPr>
        <p:spPr>
          <a:xfrm>
            <a:off x="0" y="22378"/>
            <a:ext cx="1619672" cy="1606422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0800000"/>
              <a:gd name="adj5" fmla="val 12500"/>
            </a:avLst>
          </a:pr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9" name="Group 8"/>
          <p:cNvGrpSpPr/>
          <p:nvPr/>
        </p:nvGrpSpPr>
        <p:grpSpPr>
          <a:xfrm>
            <a:off x="250958" y="614592"/>
            <a:ext cx="1117755" cy="588787"/>
            <a:chOff x="4657402" y="818340"/>
            <a:chExt cx="1763155" cy="819364"/>
          </a:xfrm>
        </p:grpSpPr>
        <p:sp>
          <p:nvSpPr>
            <p:cNvPr id="10" name="Rectangle 9"/>
            <p:cNvSpPr/>
            <p:nvPr/>
          </p:nvSpPr>
          <p:spPr>
            <a:xfrm rot="1053136">
              <a:off x="4826096" y="924893"/>
              <a:ext cx="1425770" cy="71281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4657402" y="818340"/>
              <a:ext cx="1763155" cy="712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600" kern="1200" dirty="0" smtClean="0">
                  <a:latin typeface="Century Gothic" panose="020B0502020202020204" pitchFamily="34" charset="0"/>
                </a:rPr>
                <a:t>Screening</a:t>
              </a:r>
              <a:endParaRPr lang="en-GB" sz="1600" kern="12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547664" y="260648"/>
            <a:ext cx="7596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latin typeface="Century Gothic" panose="020B0502020202020204" pitchFamily="34" charset="0"/>
              </a:rPr>
              <a:t>National phonics screening check </a:t>
            </a:r>
            <a:r>
              <a:rPr lang="en-GB" sz="3600" dirty="0" smtClean="0">
                <a:latin typeface="Century Gothic" panose="020B0502020202020204" pitchFamily="34" charset="0"/>
              </a:rPr>
              <a:t>…</a:t>
            </a:r>
            <a:endParaRPr lang="en-GB" sz="3600" dirty="0">
              <a:latin typeface="Century Gothic" panose="020B0502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63688" y="1126811"/>
            <a:ext cx="6120680" cy="92333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b="1" dirty="0" smtClean="0">
                <a:latin typeface="Century Gothic" panose="020B0502020202020204" pitchFamily="34" charset="0"/>
              </a:rPr>
              <a:t>Week commencing 11</a:t>
            </a:r>
            <a:r>
              <a:rPr lang="en-GB" b="1" baseline="30000" dirty="0" smtClean="0">
                <a:latin typeface="Century Gothic" panose="020B0502020202020204" pitchFamily="34" charset="0"/>
              </a:rPr>
              <a:t>th</a:t>
            </a:r>
            <a:r>
              <a:rPr lang="en-GB" b="1" dirty="0" smtClean="0">
                <a:latin typeface="Century Gothic" panose="020B0502020202020204" pitchFamily="34" charset="0"/>
              </a:rPr>
              <a:t> June 2018</a:t>
            </a:r>
          </a:p>
          <a:p>
            <a:pPr algn="ctr"/>
            <a:endParaRPr lang="en-GB" dirty="0">
              <a:latin typeface="Century Gothic" panose="020B0502020202020204" pitchFamily="34" charset="0"/>
            </a:endParaRPr>
          </a:p>
          <a:p>
            <a:pPr algn="ctr"/>
            <a:r>
              <a:rPr lang="en-GB" dirty="0" smtClean="0">
                <a:latin typeface="Century Gothic" panose="020B0502020202020204" pitchFamily="34" charset="0"/>
              </a:rPr>
              <a:t>Really important that children are in school this week.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91584" y="2420888"/>
            <a:ext cx="8772904" cy="92333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The National phonics </a:t>
            </a:r>
            <a:r>
              <a:rPr lang="en-GB" dirty="0" smtClean="0">
                <a:latin typeface="Century Gothic" panose="020B0502020202020204" pitchFamily="34" charset="0"/>
              </a:rPr>
              <a:t>screening check </a:t>
            </a:r>
            <a:r>
              <a:rPr lang="en-GB" dirty="0">
                <a:latin typeface="Century Gothic" panose="020B0502020202020204" pitchFamily="34" charset="0"/>
              </a:rPr>
              <a:t>is a statutory assessment </a:t>
            </a:r>
            <a:r>
              <a:rPr lang="en-GB" dirty="0" smtClean="0">
                <a:latin typeface="Century Gothic" panose="020B0502020202020204" pitchFamily="34" charset="0"/>
              </a:rPr>
              <a:t>that was </a:t>
            </a:r>
            <a:r>
              <a:rPr lang="en-GB" dirty="0">
                <a:latin typeface="Century Gothic" panose="020B0502020202020204" pitchFamily="34" charset="0"/>
              </a:rPr>
              <a:t>introduced in 2012 to all Year 1 pupils and is a quick and </a:t>
            </a:r>
            <a:r>
              <a:rPr lang="en-GB" dirty="0" smtClean="0">
                <a:latin typeface="Century Gothic" panose="020B0502020202020204" pitchFamily="34" charset="0"/>
              </a:rPr>
              <a:t>easy check </a:t>
            </a:r>
            <a:r>
              <a:rPr lang="en-GB" dirty="0">
                <a:latin typeface="Century Gothic" panose="020B0502020202020204" pitchFamily="34" charset="0"/>
              </a:rPr>
              <a:t>of your </a:t>
            </a:r>
            <a:r>
              <a:rPr lang="en-GB" dirty="0" smtClean="0">
                <a:latin typeface="Century Gothic" panose="020B0502020202020204" pitchFamily="34" charset="0"/>
              </a:rPr>
              <a:t>child’s </a:t>
            </a:r>
            <a:r>
              <a:rPr lang="en-GB" dirty="0">
                <a:latin typeface="Century Gothic" panose="020B0502020202020204" pitchFamily="34" charset="0"/>
              </a:rPr>
              <a:t>phonics knowledge.</a:t>
            </a:r>
            <a:endParaRPr lang="en-GB" dirty="0" smtClean="0">
              <a:latin typeface="Century Gothic" panose="020B0502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91584" y="3685127"/>
            <a:ext cx="8772904" cy="2308324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GB" b="1" u="sng" dirty="0">
                <a:latin typeface="Century Gothic" panose="020B0502020202020204" pitchFamily="34" charset="0"/>
              </a:rPr>
              <a:t>What is in the phonics screening check?</a:t>
            </a:r>
          </a:p>
          <a:p>
            <a:r>
              <a:rPr lang="en-GB" dirty="0">
                <a:latin typeface="Century Gothic" panose="020B0502020202020204" pitchFamily="34" charset="0"/>
              </a:rPr>
              <a:t>It comprises of a list of 40 words and nonsense words. It will assess</a:t>
            </a:r>
          </a:p>
          <a:p>
            <a:r>
              <a:rPr lang="en-GB" dirty="0">
                <a:latin typeface="Century Gothic" panose="020B0502020202020204" pitchFamily="34" charset="0"/>
              </a:rPr>
              <a:t>phonics skills and knowledge learnt through reception and year 1.</a:t>
            </a:r>
          </a:p>
          <a:p>
            <a:r>
              <a:rPr lang="en-GB" dirty="0">
                <a:latin typeface="Century Gothic" panose="020B0502020202020204" pitchFamily="34" charset="0"/>
              </a:rPr>
              <a:t>Your child will read one‐one with a </a:t>
            </a:r>
            <a:r>
              <a:rPr lang="en-GB" dirty="0" smtClean="0">
                <a:latin typeface="Century Gothic" panose="020B0502020202020204" pitchFamily="34" charset="0"/>
              </a:rPr>
              <a:t>teacher and will be a </a:t>
            </a:r>
            <a:r>
              <a:rPr lang="en-GB" dirty="0">
                <a:latin typeface="Century Gothic" panose="020B0502020202020204" pitchFamily="34" charset="0"/>
              </a:rPr>
              <a:t>familiar face. Your </a:t>
            </a:r>
            <a:r>
              <a:rPr lang="en-GB" dirty="0" smtClean="0">
                <a:latin typeface="Century Gothic" panose="020B0502020202020204" pitchFamily="34" charset="0"/>
              </a:rPr>
              <a:t>child will </a:t>
            </a:r>
            <a:r>
              <a:rPr lang="en-GB" dirty="0">
                <a:latin typeface="Century Gothic" panose="020B0502020202020204" pitchFamily="34" charset="0"/>
              </a:rPr>
              <a:t>read up to 4 words per page and they will probably do the check</a:t>
            </a:r>
          </a:p>
          <a:p>
            <a:r>
              <a:rPr lang="en-GB" dirty="0">
                <a:latin typeface="Century Gothic" panose="020B0502020202020204" pitchFamily="34" charset="0"/>
              </a:rPr>
              <a:t>in 10‐15 minutes. They will be asked to ‘sound out’ a word and blend</a:t>
            </a:r>
          </a:p>
          <a:p>
            <a:r>
              <a:rPr lang="en-GB" dirty="0">
                <a:latin typeface="Century Gothic" panose="020B0502020202020204" pitchFamily="34" charset="0"/>
              </a:rPr>
              <a:t>the sounds together. The check is very similar to tasks the children</a:t>
            </a:r>
          </a:p>
          <a:p>
            <a:r>
              <a:rPr lang="en-GB" dirty="0">
                <a:latin typeface="Century Gothic" panose="020B0502020202020204" pitchFamily="34" charset="0"/>
              </a:rPr>
              <a:t>already complete during phonics lessons.</a:t>
            </a:r>
            <a:endParaRPr lang="en-GB" dirty="0" smtClean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92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4"/>
          <p:cNvSpPr txBox="1">
            <a:spLocks noChangeArrowheads="1"/>
          </p:cNvSpPr>
          <p:nvPr/>
        </p:nvSpPr>
        <p:spPr bwMode="auto">
          <a:xfrm>
            <a:off x="-23813" y="0"/>
            <a:ext cx="9144001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4000" b="1">
                <a:latin typeface="SassoonPrimaryInfant" pitchFamily="2" charset="0"/>
              </a:rPr>
              <a:t>Word of the day</a:t>
            </a:r>
          </a:p>
        </p:txBody>
      </p:sp>
      <p:grpSp>
        <p:nvGrpSpPr>
          <p:cNvPr id="9219" name="Group 1"/>
          <p:cNvGrpSpPr>
            <a:grpSpLocks/>
          </p:cNvGrpSpPr>
          <p:nvPr/>
        </p:nvGrpSpPr>
        <p:grpSpPr bwMode="auto">
          <a:xfrm>
            <a:off x="947738" y="836613"/>
            <a:ext cx="7448550" cy="2484437"/>
            <a:chOff x="3131840" y="3194164"/>
            <a:chExt cx="7448550" cy="2484438"/>
          </a:xfrm>
        </p:grpSpPr>
        <p:pic>
          <p:nvPicPr>
            <p:cNvPr id="9223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37" t="18164" r="46431" b="54297"/>
            <a:stretch>
              <a:fillRect/>
            </a:stretch>
          </p:blipFill>
          <p:spPr bwMode="auto">
            <a:xfrm>
              <a:off x="3131840" y="3194164"/>
              <a:ext cx="7448550" cy="2484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4" name="Rectangle 5"/>
            <p:cNvSpPr>
              <a:spLocks noChangeArrowheads="1"/>
            </p:cNvSpPr>
            <p:nvPr/>
          </p:nvSpPr>
          <p:spPr bwMode="auto">
            <a:xfrm>
              <a:off x="6300192" y="3836218"/>
              <a:ext cx="3888432" cy="15696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9600">
                  <a:latin typeface="SassoonCUPJoinedGB" panose="02000606040000020003" pitchFamily="2" charset="0"/>
                </a:rPr>
                <a:t>enroy</a:t>
              </a:r>
            </a:p>
          </p:txBody>
        </p:sp>
      </p:grpSp>
      <p:grpSp>
        <p:nvGrpSpPr>
          <p:cNvPr id="9220" name="Group 2"/>
          <p:cNvGrpSpPr>
            <a:grpSpLocks/>
          </p:cNvGrpSpPr>
          <p:nvPr/>
        </p:nvGrpSpPr>
        <p:grpSpPr bwMode="auto">
          <a:xfrm>
            <a:off x="952500" y="3644900"/>
            <a:ext cx="7570788" cy="2592388"/>
            <a:chOff x="952015" y="5531077"/>
            <a:chExt cx="7570787" cy="2592387"/>
          </a:xfrm>
        </p:grpSpPr>
        <p:pic>
          <p:nvPicPr>
            <p:cNvPr id="9221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61" t="31345" r="53728" b="49525"/>
            <a:stretch>
              <a:fillRect/>
            </a:stretch>
          </p:blipFill>
          <p:spPr bwMode="auto">
            <a:xfrm>
              <a:off x="952015" y="5531077"/>
              <a:ext cx="7570787" cy="2592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2" name="Rectangle 5"/>
            <p:cNvSpPr>
              <a:spLocks noChangeArrowheads="1"/>
            </p:cNvSpPr>
            <p:nvPr/>
          </p:nvSpPr>
          <p:spPr bwMode="auto">
            <a:xfrm>
              <a:off x="3203363" y="5924954"/>
              <a:ext cx="3888432" cy="1877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9600">
                  <a:latin typeface="SassoonCUPJoinedGB" panose="02000606040000020003" pitchFamily="2" charset="0"/>
                </a:rPr>
                <a:t>destroy</a:t>
              </a:r>
              <a:endParaRPr lang="en-GB" altLang="en-US" sz="2000">
                <a:latin typeface="XCCW Joined 4a" panose="03050602040000000000" pitchFamily="66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2000">
                <a:latin typeface="XCCW Joined 4a" panose="03050602040000000000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5904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cular Arrow 3"/>
          <p:cNvSpPr/>
          <p:nvPr/>
        </p:nvSpPr>
        <p:spPr>
          <a:xfrm>
            <a:off x="2047776" y="1268760"/>
            <a:ext cx="4229770" cy="4373915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0800000"/>
              <a:gd name="adj5" fmla="val 12500"/>
            </a:avLst>
          </a:prstGeom>
          <a:solidFill>
            <a:srgbClr val="0070C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5" name="Group 4"/>
          <p:cNvGrpSpPr/>
          <p:nvPr/>
        </p:nvGrpSpPr>
        <p:grpSpPr>
          <a:xfrm>
            <a:off x="2761229" y="3042331"/>
            <a:ext cx="3387274" cy="1269520"/>
            <a:chOff x="4205870" y="896079"/>
            <a:chExt cx="2045996" cy="741625"/>
          </a:xfrm>
        </p:grpSpPr>
        <p:sp>
          <p:nvSpPr>
            <p:cNvPr id="6" name="Rectangle 5"/>
            <p:cNvSpPr/>
            <p:nvPr/>
          </p:nvSpPr>
          <p:spPr>
            <a:xfrm rot="1053136">
              <a:off x="4826096" y="924893"/>
              <a:ext cx="1425770" cy="71281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4205870" y="896079"/>
              <a:ext cx="1684709" cy="712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3600" kern="1200" dirty="0" smtClean="0">
                  <a:latin typeface="Century Gothic" panose="020B0502020202020204" pitchFamily="34" charset="0"/>
                </a:rPr>
                <a:t>4. Helping at home</a:t>
              </a:r>
              <a:endParaRPr lang="en-GB" sz="3600" kern="1200" dirty="0"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8768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299201"/>
            <a:ext cx="8229600" cy="1143000"/>
          </a:xfrm>
        </p:spPr>
        <p:txBody>
          <a:bodyPr>
            <a:normAutofit/>
          </a:bodyPr>
          <a:lstStyle/>
          <a:p>
            <a:r>
              <a:rPr lang="en-GB" sz="4000" dirty="0" smtClean="0">
                <a:latin typeface="Century Gothic" panose="020B0502020202020204" pitchFamily="34" charset="0"/>
              </a:rPr>
              <a:t>How can you help at home?</a:t>
            </a:r>
            <a:endParaRPr lang="en-GB" sz="4000" dirty="0">
              <a:latin typeface="Century Gothic" panose="020B0502020202020204" pitchFamily="34" charset="0"/>
            </a:endParaRPr>
          </a:p>
        </p:txBody>
      </p:sp>
      <p:sp>
        <p:nvSpPr>
          <p:cNvPr id="4" name="Circular Arrow 3"/>
          <p:cNvSpPr/>
          <p:nvPr/>
        </p:nvSpPr>
        <p:spPr>
          <a:xfrm>
            <a:off x="0" y="22378"/>
            <a:ext cx="1619672" cy="1606422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0800000"/>
              <a:gd name="adj5" fmla="val 125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grpSp>
        <p:nvGrpSpPr>
          <p:cNvPr id="5" name="Group 4"/>
          <p:cNvGrpSpPr/>
          <p:nvPr/>
        </p:nvGrpSpPr>
        <p:grpSpPr>
          <a:xfrm>
            <a:off x="250958" y="614592"/>
            <a:ext cx="1117755" cy="588787"/>
            <a:chOff x="4657402" y="818340"/>
            <a:chExt cx="1763155" cy="819364"/>
          </a:xfrm>
        </p:grpSpPr>
        <p:sp>
          <p:nvSpPr>
            <p:cNvPr id="6" name="Rectangle 5"/>
            <p:cNvSpPr/>
            <p:nvPr/>
          </p:nvSpPr>
          <p:spPr>
            <a:xfrm rot="1053136">
              <a:off x="4826096" y="924893"/>
              <a:ext cx="1425770" cy="71281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4657402" y="818340"/>
              <a:ext cx="1763155" cy="712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kern="1200" dirty="0" smtClean="0">
                  <a:latin typeface="Century Gothic" panose="020B0502020202020204" pitchFamily="34" charset="0"/>
                </a:rPr>
                <a:t>Help at home</a:t>
              </a:r>
              <a:endParaRPr lang="en-GB" kern="12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Content Placeholder 2"/>
          <p:cNvSpPr txBox="1">
            <a:spLocks/>
          </p:cNvSpPr>
          <p:nvPr/>
        </p:nvSpPr>
        <p:spPr>
          <a:xfrm>
            <a:off x="1593669" y="1274670"/>
            <a:ext cx="7437512" cy="504056"/>
          </a:xfrm>
          <a:prstGeom prst="rect">
            <a:avLst/>
          </a:prstGeom>
          <a:ln w="38100">
            <a:solidFill>
              <a:srgbClr val="0070C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600" dirty="0" smtClean="0">
                <a:latin typeface="Century Gothic" panose="020B0502020202020204" pitchFamily="34" charset="0"/>
              </a:rPr>
              <a:t>Listen to your child read their guided reading and shared reading books.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084601" y="1069516"/>
            <a:ext cx="4830782" cy="662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534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299201"/>
            <a:ext cx="8229600" cy="1143000"/>
          </a:xfrm>
        </p:spPr>
        <p:txBody>
          <a:bodyPr>
            <a:normAutofit/>
          </a:bodyPr>
          <a:lstStyle/>
          <a:p>
            <a:r>
              <a:rPr lang="en-GB" sz="4000" dirty="0" smtClean="0">
                <a:latin typeface="Century Gothic" panose="020B0502020202020204" pitchFamily="34" charset="0"/>
              </a:rPr>
              <a:t>How can you help at home?</a:t>
            </a:r>
            <a:endParaRPr lang="en-GB" sz="4000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120480"/>
            <a:ext cx="8229600" cy="964704"/>
          </a:xfrm>
          <a:ln w="38100"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 smtClean="0">
                <a:latin typeface="Century Gothic" panose="020B0502020202020204" pitchFamily="34" charset="0"/>
              </a:rPr>
              <a:t>Continue sharing stories with your child to encourage reading for pleasure.</a:t>
            </a:r>
          </a:p>
        </p:txBody>
      </p:sp>
      <p:sp>
        <p:nvSpPr>
          <p:cNvPr id="4" name="Circular Arrow 3"/>
          <p:cNvSpPr/>
          <p:nvPr/>
        </p:nvSpPr>
        <p:spPr>
          <a:xfrm>
            <a:off x="0" y="22378"/>
            <a:ext cx="1619672" cy="1606422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0800000"/>
              <a:gd name="adj5" fmla="val 125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grpSp>
        <p:nvGrpSpPr>
          <p:cNvPr id="5" name="Group 4"/>
          <p:cNvGrpSpPr/>
          <p:nvPr/>
        </p:nvGrpSpPr>
        <p:grpSpPr>
          <a:xfrm>
            <a:off x="250958" y="614592"/>
            <a:ext cx="1117755" cy="588787"/>
            <a:chOff x="4657402" y="818340"/>
            <a:chExt cx="1763155" cy="819364"/>
          </a:xfrm>
        </p:grpSpPr>
        <p:sp>
          <p:nvSpPr>
            <p:cNvPr id="6" name="Rectangle 5"/>
            <p:cNvSpPr/>
            <p:nvPr/>
          </p:nvSpPr>
          <p:spPr>
            <a:xfrm rot="1053136">
              <a:off x="4826096" y="924893"/>
              <a:ext cx="1425770" cy="71281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4657402" y="818340"/>
              <a:ext cx="1763155" cy="712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kern="1200" dirty="0" smtClean="0">
                  <a:latin typeface="Century Gothic" panose="020B0502020202020204" pitchFamily="34" charset="0"/>
                </a:rPr>
                <a:t>Help at home</a:t>
              </a:r>
              <a:endParaRPr lang="en-GB" kern="12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8" name="Content Placeholder 2"/>
          <p:cNvSpPr txBox="1">
            <a:spLocks/>
          </p:cNvSpPr>
          <p:nvPr/>
        </p:nvSpPr>
        <p:spPr>
          <a:xfrm>
            <a:off x="467544" y="5200600"/>
            <a:ext cx="8229600" cy="1180728"/>
          </a:xfrm>
          <a:prstGeom prst="rect">
            <a:avLst/>
          </a:prstGeom>
          <a:ln w="38100">
            <a:solidFill>
              <a:srgbClr val="0070C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400" dirty="0" smtClean="0">
                <a:latin typeface="Century Gothic" panose="020B0502020202020204" pitchFamily="34" charset="0"/>
              </a:rPr>
              <a:t>Encourage your child to apply their reading skills in the wider world </a:t>
            </a:r>
            <a:r>
              <a:rPr lang="en-GB" sz="2400" dirty="0" err="1" smtClean="0">
                <a:latin typeface="Century Gothic" panose="020B0502020202020204" pitchFamily="34" charset="0"/>
              </a:rPr>
              <a:t>eg</a:t>
            </a:r>
            <a:r>
              <a:rPr lang="en-GB" sz="2400" dirty="0" smtClean="0">
                <a:latin typeface="Century Gothic" panose="020B0502020202020204" pitchFamily="34" charset="0"/>
              </a:rPr>
              <a:t>: reading subtitles on the TV, menus in restaurants. 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446856" y="1916832"/>
            <a:ext cx="8229600" cy="964704"/>
          </a:xfrm>
          <a:prstGeom prst="rect">
            <a:avLst/>
          </a:prstGeom>
          <a:ln w="38100">
            <a:solidFill>
              <a:srgbClr val="0070C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400" dirty="0" smtClean="0">
                <a:latin typeface="Century Gothic" panose="020B0502020202020204" pitchFamily="34" charset="0"/>
              </a:rPr>
              <a:t>Keep an eye on your child’s planner and newsletters to stay up to date with our new sounds and words. 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446856" y="3040360"/>
            <a:ext cx="8229600" cy="964704"/>
          </a:xfrm>
          <a:prstGeom prst="rect">
            <a:avLst/>
          </a:prstGeom>
          <a:ln w="38100">
            <a:solidFill>
              <a:srgbClr val="0070C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400" dirty="0" smtClean="0">
                <a:latin typeface="Century Gothic" panose="020B0502020202020204" pitchFamily="34" charset="0"/>
              </a:rPr>
              <a:t>Use your imagination to practise High Frequency Words – cut them up and hide them, play </a:t>
            </a:r>
            <a:r>
              <a:rPr lang="en-GB" sz="2400" smtClean="0">
                <a:latin typeface="Century Gothic" panose="020B0502020202020204" pitchFamily="34" charset="0"/>
              </a:rPr>
              <a:t>snap etc. </a:t>
            </a:r>
            <a:endParaRPr lang="en-GB" sz="2400" dirty="0" smtClean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1499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0648"/>
            <a:ext cx="9068122" cy="6379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430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4764" y="299201"/>
            <a:ext cx="8229600" cy="1143000"/>
          </a:xfrm>
        </p:spPr>
        <p:txBody>
          <a:bodyPr>
            <a:normAutofit/>
          </a:bodyPr>
          <a:lstStyle/>
          <a:p>
            <a:r>
              <a:rPr lang="en-GB" sz="4000" dirty="0" smtClean="0">
                <a:latin typeface="Century Gothic" panose="020B0502020202020204" pitchFamily="34" charset="0"/>
              </a:rPr>
              <a:t>Top tips for helping at home…</a:t>
            </a:r>
            <a:endParaRPr lang="en-GB" sz="4000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20792997">
            <a:off x="399294" y="2003731"/>
            <a:ext cx="2180828" cy="1656184"/>
          </a:xfrm>
          <a:ln w="38100">
            <a:solidFill>
              <a:srgbClr val="0070C0"/>
            </a:solidFill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dirty="0" smtClean="0">
                <a:latin typeface="Century Gothic" panose="020B0502020202020204" pitchFamily="34" charset="0"/>
              </a:rPr>
              <a:t>Keep it short and sweet!!!</a:t>
            </a:r>
          </a:p>
        </p:txBody>
      </p:sp>
      <p:sp>
        <p:nvSpPr>
          <p:cNvPr id="4" name="Circular Arrow 3"/>
          <p:cNvSpPr/>
          <p:nvPr/>
        </p:nvSpPr>
        <p:spPr>
          <a:xfrm>
            <a:off x="0" y="22378"/>
            <a:ext cx="1619672" cy="1606422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0800000"/>
              <a:gd name="adj5" fmla="val 125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grpSp>
        <p:nvGrpSpPr>
          <p:cNvPr id="5" name="Group 4"/>
          <p:cNvGrpSpPr/>
          <p:nvPr/>
        </p:nvGrpSpPr>
        <p:grpSpPr>
          <a:xfrm>
            <a:off x="250958" y="614592"/>
            <a:ext cx="1117755" cy="588787"/>
            <a:chOff x="4657402" y="818340"/>
            <a:chExt cx="1763155" cy="819364"/>
          </a:xfrm>
        </p:grpSpPr>
        <p:sp>
          <p:nvSpPr>
            <p:cNvPr id="6" name="Rectangle 5"/>
            <p:cNvSpPr/>
            <p:nvPr/>
          </p:nvSpPr>
          <p:spPr>
            <a:xfrm rot="1053136">
              <a:off x="4826096" y="924893"/>
              <a:ext cx="1425770" cy="71281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4657402" y="818340"/>
              <a:ext cx="1763155" cy="712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kern="1200" dirty="0" smtClean="0">
                  <a:latin typeface="Century Gothic" panose="020B0502020202020204" pitchFamily="34" charset="0"/>
                </a:rPr>
                <a:t>Help at home</a:t>
              </a:r>
              <a:endParaRPr lang="en-GB" kern="1200" dirty="0">
                <a:latin typeface="Century Gothic" panose="020B0502020202020204" pitchFamily="34" charset="0"/>
              </a:endParaRPr>
            </a:p>
          </p:txBody>
        </p:sp>
      </p:grpSp>
      <p:pic>
        <p:nvPicPr>
          <p:cNvPr id="4098" name="Picture 2" descr="http://images.scholastic.co.uk/assets/a/14/6d/133256-ml-537007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204864"/>
            <a:ext cx="2664296" cy="3052229"/>
          </a:xfrm>
          <a:prstGeom prst="rect">
            <a:avLst/>
          </a:prstGeom>
          <a:noFill/>
          <a:ln w="5715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/>
          <p:cNvSpPr txBox="1">
            <a:spLocks/>
          </p:cNvSpPr>
          <p:nvPr/>
        </p:nvSpPr>
        <p:spPr>
          <a:xfrm rot="20792997">
            <a:off x="342643" y="4421578"/>
            <a:ext cx="2291691" cy="1306998"/>
          </a:xfrm>
          <a:prstGeom prst="rect">
            <a:avLst/>
          </a:prstGeom>
          <a:ln w="38100">
            <a:solidFill>
              <a:srgbClr val="0070C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dirty="0" smtClean="0">
                <a:latin typeface="Century Gothic" panose="020B0502020202020204" pitchFamily="34" charset="0"/>
              </a:rPr>
              <a:t>Keep it balanced.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 rot="866841">
            <a:off x="6592876" y="1878841"/>
            <a:ext cx="2180828" cy="1391910"/>
          </a:xfrm>
          <a:prstGeom prst="rect">
            <a:avLst/>
          </a:prstGeom>
          <a:ln w="38100">
            <a:solidFill>
              <a:srgbClr val="0070C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dirty="0" smtClean="0">
                <a:latin typeface="Century Gothic" panose="020B0502020202020204" pitchFamily="34" charset="0"/>
              </a:rPr>
              <a:t>Make it fun!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 rot="866841">
            <a:off x="6583361" y="4091306"/>
            <a:ext cx="2180828" cy="1391910"/>
          </a:xfrm>
          <a:prstGeom prst="rect">
            <a:avLst/>
          </a:prstGeom>
          <a:ln w="38100">
            <a:solidFill>
              <a:srgbClr val="0070C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dirty="0" smtClean="0">
                <a:latin typeface="Century Gothic" panose="020B0502020202020204" pitchFamily="34" charset="0"/>
              </a:rPr>
              <a:t>Keep talking…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2555776" y="5776593"/>
            <a:ext cx="4918865" cy="902334"/>
          </a:xfrm>
          <a:prstGeom prst="rect">
            <a:avLst/>
          </a:prstGeom>
          <a:ln w="38100">
            <a:solidFill>
              <a:srgbClr val="0070C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1600" dirty="0" err="1" smtClean="0">
                <a:latin typeface="Century Gothic" panose="020B0502020202020204" pitchFamily="34" charset="0"/>
                <a:hlinkClick r:id="rId4"/>
              </a:rPr>
              <a:t>PhonicsPlay</a:t>
            </a:r>
            <a:r>
              <a:rPr lang="en-GB" sz="1600" dirty="0" smtClean="0">
                <a:latin typeface="Century Gothic" panose="020B0502020202020204" pitchFamily="34" charset="0"/>
                <a:hlinkClick r:id="rId4"/>
              </a:rPr>
              <a:t> - Phonics games, planning, assessments and </a:t>
            </a:r>
            <a:r>
              <a:rPr lang="en-GB" sz="1600" dirty="0" err="1" smtClean="0">
                <a:latin typeface="Century Gothic" panose="020B0502020202020204" pitchFamily="34" charset="0"/>
                <a:hlinkClick r:id="rId4"/>
              </a:rPr>
              <a:t>printables</a:t>
            </a:r>
            <a:endParaRPr lang="en-GB" sz="1600" dirty="0" smtClean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803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cular Arrow 3"/>
          <p:cNvSpPr/>
          <p:nvPr/>
        </p:nvSpPr>
        <p:spPr>
          <a:xfrm>
            <a:off x="2047776" y="1268760"/>
            <a:ext cx="4229770" cy="4373915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0800000"/>
              <a:gd name="adj5" fmla="val 12500"/>
            </a:avLst>
          </a:prstGeom>
          <a:solidFill>
            <a:srgbClr val="FF33C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5" name="Group 4"/>
          <p:cNvGrpSpPr/>
          <p:nvPr/>
        </p:nvGrpSpPr>
        <p:grpSpPr>
          <a:xfrm>
            <a:off x="2761229" y="3042331"/>
            <a:ext cx="3387274" cy="1269520"/>
            <a:chOff x="4205870" y="896079"/>
            <a:chExt cx="2045996" cy="741625"/>
          </a:xfrm>
        </p:grpSpPr>
        <p:sp>
          <p:nvSpPr>
            <p:cNvPr id="6" name="Rectangle 5"/>
            <p:cNvSpPr/>
            <p:nvPr/>
          </p:nvSpPr>
          <p:spPr>
            <a:xfrm rot="1053136">
              <a:off x="4826096" y="924893"/>
              <a:ext cx="1425770" cy="71281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4205870" y="896079"/>
              <a:ext cx="1684709" cy="7128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3200" kern="1200" dirty="0" smtClean="0">
                  <a:latin typeface="Century Gothic" panose="020B0502020202020204" pitchFamily="34" charset="0"/>
                </a:rPr>
                <a:t>Other info…</a:t>
              </a:r>
              <a:endParaRPr lang="en-GB" sz="3200" kern="1200" dirty="0"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17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rcular Arrow 3"/>
          <p:cNvSpPr/>
          <p:nvPr/>
        </p:nvSpPr>
        <p:spPr>
          <a:xfrm>
            <a:off x="28533" y="116632"/>
            <a:ext cx="1156072" cy="1080120"/>
          </a:xfrm>
          <a:prstGeom prst="circularArrow">
            <a:avLst>
              <a:gd name="adj1" fmla="val 10980"/>
              <a:gd name="adj2" fmla="val 1142322"/>
              <a:gd name="adj3" fmla="val 4500000"/>
              <a:gd name="adj4" fmla="val 10800000"/>
              <a:gd name="adj5" fmla="val 12500"/>
            </a:avLst>
          </a:prstGeom>
          <a:solidFill>
            <a:srgbClr val="FF33CC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5" name="Group 4"/>
          <p:cNvGrpSpPr/>
          <p:nvPr/>
        </p:nvGrpSpPr>
        <p:grpSpPr>
          <a:xfrm>
            <a:off x="259193" y="391349"/>
            <a:ext cx="5824975" cy="3920502"/>
            <a:chOff x="2733439" y="-652565"/>
            <a:chExt cx="3518427" cy="2290269"/>
          </a:xfrm>
        </p:grpSpPr>
        <p:sp>
          <p:nvSpPr>
            <p:cNvPr id="6" name="Rectangle 5"/>
            <p:cNvSpPr/>
            <p:nvPr/>
          </p:nvSpPr>
          <p:spPr>
            <a:xfrm rot="1053136">
              <a:off x="4826096" y="924893"/>
              <a:ext cx="1425770" cy="71281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2733439" y="-652565"/>
              <a:ext cx="391452" cy="3443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400" kern="1200" dirty="0" smtClean="0">
                  <a:latin typeface="Century Gothic" panose="020B0502020202020204" pitchFamily="34" charset="0"/>
                </a:rPr>
                <a:t>Other info…</a:t>
              </a:r>
              <a:endParaRPr lang="en-GB" sz="1400" kern="12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 rot="21191261">
            <a:off x="447182" y="4494805"/>
            <a:ext cx="3255539" cy="2031325"/>
          </a:xfrm>
          <a:prstGeom prst="rect">
            <a:avLst/>
          </a:prstGeom>
          <a:noFill/>
          <a:ln w="38100">
            <a:solidFill>
              <a:srgbClr val="FF33C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i="1" u="sng" dirty="0" smtClean="0"/>
              <a:t>Reading Helpers</a:t>
            </a:r>
          </a:p>
          <a:p>
            <a:pPr algn="ctr"/>
            <a:r>
              <a:rPr lang="en-GB" i="1" dirty="0" smtClean="0"/>
              <a:t>Mon-Fri</a:t>
            </a:r>
          </a:p>
          <a:p>
            <a:pPr algn="ctr"/>
            <a:endParaRPr lang="en-GB" i="1" dirty="0" smtClean="0"/>
          </a:p>
          <a:p>
            <a:r>
              <a:rPr lang="en-GB" i="1" dirty="0" smtClean="0"/>
              <a:t>If you would like to help children read in Year One please sign up on the A3 forms. More information will follow soon. </a:t>
            </a:r>
          </a:p>
        </p:txBody>
      </p:sp>
      <p:sp>
        <p:nvSpPr>
          <p:cNvPr id="8" name="TextBox 7"/>
          <p:cNvSpPr txBox="1"/>
          <p:nvPr/>
        </p:nvSpPr>
        <p:spPr>
          <a:xfrm rot="344132">
            <a:off x="4951208" y="5015056"/>
            <a:ext cx="3024336" cy="1477328"/>
          </a:xfrm>
          <a:prstGeom prst="rect">
            <a:avLst/>
          </a:prstGeom>
          <a:noFill/>
          <a:ln w="38100">
            <a:solidFill>
              <a:srgbClr val="FF33C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u="sng" dirty="0" smtClean="0"/>
              <a:t>Swimming</a:t>
            </a:r>
          </a:p>
          <a:p>
            <a:pPr algn="ctr"/>
            <a:r>
              <a:rPr lang="en-GB" i="1" dirty="0" smtClean="0"/>
              <a:t>Tuesdays </a:t>
            </a:r>
          </a:p>
          <a:p>
            <a:endParaRPr lang="en-GB" i="1" dirty="0"/>
          </a:p>
          <a:p>
            <a:r>
              <a:rPr lang="en-GB" i="1" dirty="0" smtClean="0"/>
              <a:t>Don’t forget to send in their swimming kits please…</a:t>
            </a:r>
          </a:p>
        </p:txBody>
      </p:sp>
      <p:sp>
        <p:nvSpPr>
          <p:cNvPr id="9" name="TextBox 8"/>
          <p:cNvSpPr txBox="1"/>
          <p:nvPr/>
        </p:nvSpPr>
        <p:spPr>
          <a:xfrm rot="21191261">
            <a:off x="1576132" y="487067"/>
            <a:ext cx="3024336" cy="1754326"/>
          </a:xfrm>
          <a:prstGeom prst="rect">
            <a:avLst/>
          </a:prstGeom>
          <a:noFill/>
          <a:ln w="38100">
            <a:solidFill>
              <a:srgbClr val="FF33C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u="sng" dirty="0" smtClean="0"/>
              <a:t>Forest Schools</a:t>
            </a:r>
          </a:p>
          <a:p>
            <a:pPr algn="ctr"/>
            <a:r>
              <a:rPr lang="en-GB" i="1" dirty="0" smtClean="0"/>
              <a:t>Thursday Afternoons</a:t>
            </a:r>
            <a:endParaRPr lang="en-GB" i="1" dirty="0"/>
          </a:p>
          <a:p>
            <a:endParaRPr lang="en-GB" i="1" dirty="0" smtClean="0"/>
          </a:p>
          <a:p>
            <a:r>
              <a:rPr lang="en-GB" i="1" dirty="0" smtClean="0"/>
              <a:t>Don’t forget to send in wellies for all children to take part in Forest Schools…</a:t>
            </a:r>
            <a:endParaRPr lang="en-GB" i="1" dirty="0"/>
          </a:p>
        </p:txBody>
      </p:sp>
      <p:sp>
        <p:nvSpPr>
          <p:cNvPr id="10" name="TextBox 9"/>
          <p:cNvSpPr txBox="1"/>
          <p:nvPr/>
        </p:nvSpPr>
        <p:spPr>
          <a:xfrm rot="388050">
            <a:off x="5653692" y="643838"/>
            <a:ext cx="3024336" cy="1477328"/>
          </a:xfrm>
          <a:prstGeom prst="rect">
            <a:avLst/>
          </a:prstGeom>
          <a:noFill/>
          <a:ln w="38100">
            <a:solidFill>
              <a:srgbClr val="FF33C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u="sng" dirty="0" smtClean="0"/>
              <a:t>ICT</a:t>
            </a:r>
          </a:p>
          <a:p>
            <a:endParaRPr lang="en-GB" i="1" dirty="0"/>
          </a:p>
          <a:p>
            <a:r>
              <a:rPr lang="en-GB" i="1" dirty="0" smtClean="0"/>
              <a:t>Practising mouse control…interacting with simple software.</a:t>
            </a:r>
          </a:p>
        </p:txBody>
      </p:sp>
      <p:sp>
        <p:nvSpPr>
          <p:cNvPr id="11" name="TextBox 10"/>
          <p:cNvSpPr txBox="1"/>
          <p:nvPr/>
        </p:nvSpPr>
        <p:spPr>
          <a:xfrm rot="388050">
            <a:off x="4783018" y="2800737"/>
            <a:ext cx="3024336" cy="1754326"/>
          </a:xfrm>
          <a:prstGeom prst="rect">
            <a:avLst/>
          </a:prstGeom>
          <a:noFill/>
          <a:ln w="38100">
            <a:solidFill>
              <a:srgbClr val="FF33C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u="sng" dirty="0" smtClean="0"/>
              <a:t>Peer Mentors</a:t>
            </a:r>
          </a:p>
          <a:p>
            <a:endParaRPr lang="en-GB" i="1" dirty="0"/>
          </a:p>
          <a:p>
            <a:r>
              <a:rPr lang="en-GB" i="1" dirty="0" smtClean="0"/>
              <a:t>Start date TBC. Good attitude towards learning and behaviour. 6 per Half-Term per class</a:t>
            </a:r>
          </a:p>
        </p:txBody>
      </p:sp>
      <p:sp>
        <p:nvSpPr>
          <p:cNvPr id="12" name="TextBox 11"/>
          <p:cNvSpPr txBox="1"/>
          <p:nvPr/>
        </p:nvSpPr>
        <p:spPr>
          <a:xfrm rot="388050">
            <a:off x="260385" y="2758651"/>
            <a:ext cx="2760256" cy="1200329"/>
          </a:xfrm>
          <a:prstGeom prst="rect">
            <a:avLst/>
          </a:prstGeom>
          <a:noFill/>
          <a:ln w="38100">
            <a:solidFill>
              <a:srgbClr val="FF33C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u="sng" dirty="0" err="1" smtClean="0"/>
              <a:t>Bloomz</a:t>
            </a:r>
            <a:endParaRPr lang="en-GB" b="1" u="sng" dirty="0" smtClean="0"/>
          </a:p>
          <a:p>
            <a:endParaRPr lang="en-GB" i="1" dirty="0"/>
          </a:p>
          <a:p>
            <a:r>
              <a:rPr lang="en-GB" i="1" dirty="0" smtClean="0"/>
              <a:t>Don’t forget to send back parent consent forms.</a:t>
            </a:r>
          </a:p>
        </p:txBody>
      </p:sp>
    </p:spTree>
    <p:extLst>
      <p:ext uri="{BB962C8B-B14F-4D97-AF65-F5344CB8AC3E}">
        <p14:creationId xmlns:p14="http://schemas.microsoft.com/office/powerpoint/2010/main" val="147008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94" y="2708920"/>
            <a:ext cx="9144000" cy="3024336"/>
          </a:xfrm>
        </p:spPr>
        <p:txBody>
          <a:bodyPr>
            <a:noAutofit/>
          </a:bodyPr>
          <a:lstStyle/>
          <a:p>
            <a:r>
              <a:rPr lang="en-GB" sz="6600" dirty="0">
                <a:latin typeface="Century Gothic" panose="020B0502020202020204" pitchFamily="34" charset="0"/>
              </a:rPr>
              <a:t/>
            </a:r>
            <a:br>
              <a:rPr lang="en-GB" sz="6600" dirty="0">
                <a:latin typeface="Century Gothic" panose="020B0502020202020204" pitchFamily="34" charset="0"/>
              </a:rPr>
            </a:br>
            <a:r>
              <a:rPr lang="en-GB" sz="66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Any questions? </a:t>
            </a:r>
            <a:br>
              <a:rPr lang="en-GB" sz="66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</a:br>
            <a:r>
              <a:rPr lang="en-GB" sz="66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/>
            </a:r>
            <a:br>
              <a:rPr lang="en-GB" sz="66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</a:br>
            <a:r>
              <a:rPr lang="en-GB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Thanks for listening </a:t>
            </a:r>
            <a:r>
              <a:rPr lang="en-GB" dirty="0" smtClean="0">
                <a:solidFill>
                  <a:srgbClr val="FF0000"/>
                </a:solidFill>
                <a:latin typeface="Century Gothic" panose="020B0502020202020204" pitchFamily="34" charset="0"/>
                <a:sym typeface="Wingdings" panose="05000000000000000000" pitchFamily="2" charset="2"/>
              </a:rPr>
              <a:t></a:t>
            </a:r>
            <a:r>
              <a:rPr lang="en-GB" sz="6600" dirty="0">
                <a:solidFill>
                  <a:srgbClr val="FF0000"/>
                </a:solidFill>
                <a:latin typeface="Century Gothic" panose="020B0502020202020204" pitchFamily="34" charset="0"/>
              </a:rPr>
              <a:t/>
            </a:r>
            <a:br>
              <a:rPr lang="en-GB" sz="6600" dirty="0">
                <a:solidFill>
                  <a:srgbClr val="FF0000"/>
                </a:solidFill>
                <a:latin typeface="Century Gothic" panose="020B0502020202020204" pitchFamily="34" charset="0"/>
              </a:rPr>
            </a:br>
            <a:endParaRPr lang="en-GB" sz="6600" dirty="0"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59" r="6250" b="56716"/>
          <a:stretch/>
        </p:blipFill>
        <p:spPr bwMode="auto">
          <a:xfrm>
            <a:off x="3894" y="-27777"/>
            <a:ext cx="9144000" cy="200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Ebor Teaching Schools Alliance - because great teaching changes liv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65898"/>
            <a:ext cx="1399754" cy="414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6292379"/>
            <a:ext cx="1695574" cy="388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793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1809</TotalTime>
  <Words>1055</Words>
  <Application>Microsoft Office PowerPoint</Application>
  <PresentationFormat>On-screen Show (4:3)</PresentationFormat>
  <Paragraphs>191</Paragraphs>
  <Slides>42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4" baseType="lpstr">
      <vt:lpstr>Arial</vt:lpstr>
      <vt:lpstr>Calibri</vt:lpstr>
      <vt:lpstr>CCW Cursive Writing 4</vt:lpstr>
      <vt:lpstr>Century Gothic</vt:lpstr>
      <vt:lpstr>Comic Sans MS</vt:lpstr>
      <vt:lpstr>SassoonCUPJoinedGB</vt:lpstr>
      <vt:lpstr>SassoonPrimaryInfant</vt:lpstr>
      <vt:lpstr>Tahoma</vt:lpstr>
      <vt:lpstr>Times New Roman</vt:lpstr>
      <vt:lpstr>Wingdings</vt:lpstr>
      <vt:lpstr>XCCW Joined 4a</vt:lpstr>
      <vt:lpstr>Office Theme</vt:lpstr>
      <vt:lpstr>Phonics and Reading in Year 1…  Wednesday 4th October 2017 </vt:lpstr>
      <vt:lpstr>Housekeeping  </vt:lpstr>
      <vt:lpstr>Overview  </vt:lpstr>
      <vt:lpstr>PowerPoint Presentation</vt:lpstr>
      <vt:lpstr>PowerPoint Presentation</vt:lpstr>
      <vt:lpstr>PowerPoint Presentation</vt:lpstr>
      <vt:lpstr>Good word recognition, good language comprehension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Provision to support reading…</vt:lpstr>
      <vt:lpstr>We read daily in Year 1 in small groups…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can you help at home?</vt:lpstr>
      <vt:lpstr>How can you help at home?</vt:lpstr>
      <vt:lpstr>PowerPoint Presentation</vt:lpstr>
      <vt:lpstr>Top tips for helping at home…</vt:lpstr>
      <vt:lpstr>PowerPoint Presentation</vt:lpstr>
      <vt:lpstr>PowerPoint Presentation</vt:lpstr>
      <vt:lpstr> Any questions?   Thanks for listening 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Observations and Assessment</dc:title>
  <dc:creator>Administrator</dc:creator>
  <cp:lastModifiedBy>Windows User</cp:lastModifiedBy>
  <cp:revision>115</cp:revision>
  <cp:lastPrinted>2017-10-04T12:45:52Z</cp:lastPrinted>
  <dcterms:created xsi:type="dcterms:W3CDTF">2015-09-15T07:10:57Z</dcterms:created>
  <dcterms:modified xsi:type="dcterms:W3CDTF">2017-10-04T16:42:44Z</dcterms:modified>
</cp:coreProperties>
</file>